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Opening" id="{049a124e-651b-5204-27aa-624f08b71dab}">
          <p14:sldIdLst>
            <p14:sldId id="256"/>
            <p14:sldId id="257"/>
          </p14:sldIdLst>
        </p14:section>
        <p14:section name="The case" id="{4845a9c0-0f94-8e79-5275-12693cb2fed6}">
          <p14:sldIdLst>
            <p14:sldId id="258"/>
            <p14:sldId id="259"/>
            <p14:sldId id="260"/>
          </p14:sldIdLst>
        </p14:section>
        <p14:section name="The method" id="{de249236-6a98-f88a-425a-1a2975e5d397}">
          <p14:sldIdLst>
            <p14:sldId id="261"/>
            <p14:sldId id="262"/>
            <p14:sldId id="263"/>
            <p14:sldId id="264"/>
            <p14:sldId id="265"/>
          </p14:sldIdLst>
        </p14:section>
        <p14:section name="Risk and evidence" id="{599c3de4-37d2-911c-e107-a97262ed5faf}">
          <p14:sldIdLst>
            <p14:sldId id="266"/>
            <p14:sldId id="267"/>
          </p14:sldIdLst>
        </p14:section>
        <p14:section name="The decision" id="{fb778b40-ed24-52e8-45ab-f5ce204b3d3e}">
          <p14:sldIdLst>
            <p14:sldId id="268"/>
            <p14:sldId id="269"/>
          </p14:sldIdLst>
        </p14:section>
        <p14:section name="Appendix" id="{305de297-3e44-7347-619b-2c2d865bd6a5}">
          <p14:sldIdLst>
            <p14:sldId id="270"/>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this pack: replace every orange bracketed slot with your own numbers and names before presenting. If you cannot fill a slot, keep it visible and say so: not knowing the number is part of the case for measuring. Expect 20 to 25 minutes plus questions. Slides 12 and 15 reference two published case studies you can circulate as pre-reads.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 with the smallness of the ask. The board is being asked to buy a measurement, not a transformation. Name the process you propose to measure (slide 14 commits to it) and the date the findings return.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Replace the three bullets with waits your board will recognise from your own operation. The right-hand chain is the whole theory on one picture: the labelled boxes are work, the dashed boxes are where the days go. Resist adding more theory; the next slide is the cost.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Fill what you can from management accounts; leave honest gaps visible. An empty orange box argues for the diagnostic better than a padded one. If challenged on a figure, concede it readily: every number will be re-measured from records before anything is signed.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answers the four anxieties before they are raised. Deliver it slowly. If your board has a particular scar (a failed ERP, a bruising restructure), name it here and say which row addresses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sorting test is the credibility of the whole route: it shows the method can say no to itself. If a board member asks why consultants whose sibling sells the staffing can be trusted to recommend it, the answer is on the slide: the test's biggest output in the worked examples was board work, not billable work, and every downstream number is priced by us, not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Keep this to ninety seconds; slides 8 to 10 unpack the parts a board cares about. The phrase worth saying aloud: measured from records, never recalled in a workshop. People describe their process as designed; records show it as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heart of the governance story: AI held to the standards of employment this board already knows how to supervise. The fourth test usually lands hardest; caps in code and a fast stop are what distinguish a managed worker from an experiment.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the board reads one published page on this, make it a Role Card's Authority section: a table of what the worker does alone, what queues for a person, and what it never does. The never-lines are the product.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converts finance directors. The grammar is: we price, they count, nothing blends. In the worked examples the clients argued the prices down before signing, which is exactly what makes the later reports unarguable. Offer the savings method page on grabs.ai for the full rules.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Leading with the failure statistics is deliberate: it takes the sceptic's best line away and repositions the proposal as the risk-managed route, not the optimistic one. Do not soften the numbers; they are published and checkable, and the model's whole design is an answer to them.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Pick the case study closer to your sector and circulate it as a pre-read; keep the other in reserve. The point to make aloud: they show the failures as well as the wins, including a worker error on the record, which is why they are worth more than testimonials.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Take current prices from grabs.ai/pricing rather than quoting this pack: the pack deliberately ships without fee figures so it cannot go stale or misquote. The floor guarantee is quoted verbatim from the published site; it is the worst case, and it is still an asset.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the four asks and stop talking. If the board wants more before approving, the fallback position is the pre-read: circulate a case study and reconvene. The one thing not to concede is the signed-prices condition; it is the board's own audit protection.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for questions; skip it in the main run. If a board member wants to go deeper, the published role cards on grabs.ai are the real thing in full.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ARK">
    <p:bg>
      <p:bgPr>
        <a:solidFill>
          <a:srgbClr val="0B4437"/>
        </a:solidFill>
      </p:bgPr>
    </p:bg>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rtlCol="0"/>
          <a:lstStyle>
            <a:lvl1pPr algn="l" indent="0" marL="0">
              <a:buNone/>
              <a:defRPr lang="en-US" sz="3000" b="1" dirty="0">
                <a:solidFill>
                  <a:srgbClr val="1E231F"/>
                </a:solidFill>
              </a:defRPr>
            </a:lvl1pPr>
          </a:lstStyle>
          <a:p>
            <a:pPr algn="l" indent="0" marL="0">
              <a:buNone/>
            </a:pPr>
            <a:endParaRPr lang="en-US" sz="3000" dirty="0"/>
          </a:p>
        </p:txBody>
      </p:sp>
      <p:sp>
        <p:nvSpPr>
          <p:cNvPr id="3" name="Text 0"/>
          <p:cNvSpPr/>
          <p:nvPr/>
        </p:nvSpPr>
        <p:spPr>
          <a:xfrm>
            <a:off x="548640" y="6473952"/>
            <a:ext cx="5486400" cy="274320"/>
          </a:xfrm>
          <a:prstGeom prst="rect">
            <a:avLst/>
          </a:prstGeom>
          <a:noFill/>
          <a:ln/>
        </p:spPr>
        <p:txBody>
          <a:bodyPr wrap="square" lIns="0" tIns="0" rIns="0" bIns="0" rtlCol="0" anchor="ctr"/>
          <a:lstStyle/>
          <a:p>
            <a:pPr algn="l" indent="0" marL="0">
              <a:buNone/>
            </a:pPr>
            <a:r>
              <a:rPr lang="en-US" sz="900" dirty="0">
                <a:solidFill>
                  <a:srgbClr val="50564F"/>
                </a:solidFill>
              </a:rPr>
              <a:t>Board pack · prepared with material from grabs.ai</a:t>
            </a:r>
            <a:endParaRPr lang="en-US" sz="90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3.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3.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slideLayout" Target="../slideLayouts/slideLayout3.xml"/><Relationship Id="rId7"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txBox="1"/>
          <p:nvPr/>
        </p:nvSpPr>
        <p:spPr>
          <a:xfrm>
            <a:off x="822960" y="1371600"/>
            <a:ext cx="10515600" cy="365760"/>
          </a:xfrm>
          <a:prstGeom prst="rect">
            <a:avLst/>
          </a:prstGeom>
          <a:noFill/>
          <a:ln/>
        </p:spPr>
        <p:txBody>
          <a:bodyPr wrap="square" lIns="0" tIns="0" rIns="0" bIns="0" rtlCol="0" anchor="ctr"/>
          <a:lstStyle/>
          <a:p>
            <a:pPr indent="0" marL="0">
              <a:buNone/>
            </a:pPr>
            <a:r>
              <a:rPr lang="en-US" sz="1400" spc="200" kern="0" dirty="0">
                <a:solidFill>
                  <a:srgbClr val="9CCDBB"/>
                </a:solidFill>
              </a:rPr>
              <a:t>A briefing pack for the board</a:t>
            </a:r>
            <a:endParaRPr lang="en-US" sz="1400" dirty="0"/>
          </a:p>
        </p:txBody>
      </p:sp>
      <p:sp>
        <p:nvSpPr>
          <p:cNvPr id="3" name="Text 1"/>
          <p:cNvSpPr txBox="1"/>
          <p:nvPr/>
        </p:nvSpPr>
        <p:spPr>
          <a:xfrm>
            <a:off x="822960" y="1828800"/>
            <a:ext cx="10241280" cy="1737360"/>
          </a:xfrm>
          <a:prstGeom prst="rect">
            <a:avLst/>
          </a:prstGeom>
          <a:noFill/>
          <a:ln/>
        </p:spPr>
        <p:txBody>
          <a:bodyPr wrap="square" lIns="0" tIns="0" rIns="0" bIns="0" rtlCol="0" anchor="ctr"/>
          <a:lstStyle/>
          <a:p>
            <a:pPr indent="0" marL="0">
              <a:buNone/>
            </a:pPr>
            <a:r>
              <a:rPr lang="en-US" sz="4400" b="1" dirty="0">
                <a:solidFill>
                  <a:srgbClr val="FFFFFF"/>
                </a:solidFill>
                <a:latin typeface="Cambria" pitchFamily="34" charset="0"/>
                <a:ea typeface="Cambria" pitchFamily="34" charset="-122"/>
                <a:cs typeface="Cambria" pitchFamily="34" charset="-120"/>
              </a:rPr>
              <a:t>Bringing AI into the business as staff, not software</a:t>
            </a:r>
            <a:endParaRPr lang="en-US" sz="4400" dirty="0"/>
          </a:p>
        </p:txBody>
      </p:sp>
      <p:sp>
        <p:nvSpPr>
          <p:cNvPr id="4" name="Text 2"/>
          <p:cNvSpPr txBox="1"/>
          <p:nvPr/>
        </p:nvSpPr>
        <p:spPr>
          <a:xfrm>
            <a:off x="822960" y="3794760"/>
            <a:ext cx="10241280" cy="411480"/>
          </a:xfrm>
          <a:prstGeom prst="rect">
            <a:avLst/>
          </a:prstGeom>
          <a:noFill/>
          <a:ln/>
        </p:spPr>
        <p:txBody>
          <a:bodyPr wrap="square" lIns="0" tIns="0" rIns="0" bIns="0" rtlCol="0" anchor="ctr"/>
          <a:lstStyle/>
          <a:p>
            <a:pPr indent="0" marL="0">
              <a:buNone/>
            </a:pPr>
            <a:r>
              <a:rPr lang="en-US" sz="1600" b="1" dirty="0">
                <a:solidFill>
                  <a:srgbClr val="F0C491"/>
                </a:solidFill>
              </a:rPr>
              <a:t>[Company name]</a:t>
            </a:r>
            <a:pPr indent="0" marL="0">
              <a:buNone/>
            </a:pPr>
            <a:r>
              <a:rPr lang="en-US" sz="1600" dirty="0">
                <a:solidFill>
                  <a:srgbClr val="CFE5DC"/>
                </a:solidFill>
              </a:rPr>
              <a:t>  ·  presented by  </a:t>
            </a:r>
            <a:pPr indent="0" marL="0">
              <a:buNone/>
            </a:pPr>
            <a:r>
              <a:rPr lang="en-US" sz="1600" b="1" dirty="0">
                <a:solidFill>
                  <a:srgbClr val="F0C491"/>
                </a:solidFill>
              </a:rPr>
              <a:t>[name, role]</a:t>
            </a:r>
            <a:pPr indent="0" marL="0">
              <a:buNone/>
            </a:pPr>
            <a:r>
              <a:rPr lang="en-US" sz="1600" dirty="0">
                <a:solidFill>
                  <a:srgbClr val="CFE5DC"/>
                </a:solidFill>
              </a:rPr>
              <a:t>  ·  </a:t>
            </a:r>
            <a:pPr indent="0" marL="0">
              <a:buNone/>
            </a:pPr>
            <a:r>
              <a:rPr lang="en-US" sz="1600" b="1" dirty="0">
                <a:solidFill>
                  <a:srgbClr val="F0C491"/>
                </a:solidFill>
              </a:rPr>
              <a:t>[date]</a:t>
            </a:r>
            <a:endParaRPr lang="en-US" sz="1600" dirty="0"/>
          </a:p>
        </p:txBody>
      </p:sp>
      <p:sp>
        <p:nvSpPr>
          <p:cNvPr id="5" name="Text 3"/>
          <p:cNvSpPr txBox="1"/>
          <p:nvPr/>
        </p:nvSpPr>
        <p:spPr>
          <a:xfrm>
            <a:off x="822960" y="5394960"/>
            <a:ext cx="9601200" cy="914400"/>
          </a:xfrm>
          <a:prstGeom prst="rect">
            <a:avLst/>
          </a:prstGeom>
          <a:noFill/>
          <a:ln/>
        </p:spPr>
        <p:txBody>
          <a:bodyPr wrap="square" lIns="0" tIns="0" rIns="0" bIns="0" rtlCol="0" anchor="ctr"/>
          <a:lstStyle/>
          <a:p>
            <a:pPr indent="0" marL="0">
              <a:buNone/>
            </a:pPr>
            <a:r>
              <a:rPr lang="en-US" sz="1200" dirty="0">
                <a:solidFill>
                  <a:srgbClr val="BFD8CE"/>
                </a:solidFill>
              </a:rPr>
              <a:t>An editable pack. Everything in orange brackets is a slot for our own numbers and names. It draws on material published by GRABS (grabs.ai) and TCEL (tcel.com), including two fully worked case studies, but the voice throughout is ours: this is our proposal, to our board.</a:t>
            </a:r>
            <a:endParaRPr lang="en-US" sz="12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decision this pack asks for</a:t>
            </a:r>
            <a:endParaRPr lang="en-US" sz="3000" dirty="0"/>
          </a:p>
        </p:txBody>
      </p:sp>
      <p:sp>
        <p:nvSpPr>
          <p:cNvPr id="3" name="Shape 1"/>
          <p:cNvSpPr/>
          <p:nvPr/>
        </p:nvSpPr>
        <p:spPr>
          <a:xfrm>
            <a:off x="548640" y="1554480"/>
            <a:ext cx="3520440" cy="3200400"/>
          </a:xfrm>
          <a:prstGeom prst="roundRect">
            <a:avLst>
              <a:gd name="adj" fmla="val 2286"/>
            </a:avLst>
          </a:prstGeom>
          <a:solidFill>
            <a:srgbClr val="EFF5F2"/>
          </a:solidFill>
          <a:ln w="9525">
            <a:solidFill>
              <a:srgbClr val="C9D4CE"/>
            </a:solidFill>
            <a:prstDash val="solid"/>
          </a:ln>
        </p:spPr>
      </p:sp>
      <p:sp>
        <p:nvSpPr>
          <p:cNvPr id="4" name="Text 2"/>
          <p:cNvSpPr txBox="1"/>
          <p:nvPr/>
        </p:nvSpPr>
        <p:spPr>
          <a:xfrm>
            <a:off x="822960" y="1783080"/>
            <a:ext cx="914400" cy="731520"/>
          </a:xfrm>
          <a:prstGeom prst="rect">
            <a:avLst/>
          </a:prstGeom>
          <a:noFill/>
          <a:ln/>
        </p:spPr>
        <p:txBody>
          <a:bodyPr wrap="square" lIns="0" tIns="0" rIns="0" bIns="0" rtlCol="0" anchor="ctr"/>
          <a:lstStyle/>
          <a:p>
            <a:pPr indent="0" marL="0">
              <a:buNone/>
            </a:pPr>
            <a:r>
              <a:rPr lang="en-US" sz="4000" b="1" dirty="0">
                <a:solidFill>
                  <a:srgbClr val="0E5D49"/>
                </a:solidFill>
                <a:latin typeface="Cambria" pitchFamily="34" charset="0"/>
                <a:ea typeface="Cambria" pitchFamily="34" charset="-122"/>
                <a:cs typeface="Cambria" pitchFamily="34" charset="-120"/>
              </a:rPr>
              <a:t>1</a:t>
            </a:r>
            <a:endParaRPr lang="en-US" sz="4000" dirty="0"/>
          </a:p>
        </p:txBody>
      </p:sp>
      <p:sp>
        <p:nvSpPr>
          <p:cNvPr id="5" name="Text 3"/>
          <p:cNvSpPr txBox="1"/>
          <p:nvPr/>
        </p:nvSpPr>
        <p:spPr>
          <a:xfrm>
            <a:off x="822960" y="2514600"/>
            <a:ext cx="3017520" cy="685800"/>
          </a:xfrm>
          <a:prstGeom prst="rect">
            <a:avLst/>
          </a:prstGeom>
          <a:noFill/>
          <a:ln/>
        </p:spPr>
        <p:txBody>
          <a:bodyPr wrap="square" lIns="0" tIns="0" rIns="0" bIns="0" rtlCol="0" anchor="ctr"/>
          <a:lstStyle/>
          <a:p>
            <a:pPr indent="0" marL="0">
              <a:buNone/>
            </a:pPr>
            <a:r>
              <a:rPr lang="en-US" sz="1700" b="1" dirty="0">
                <a:solidFill>
                  <a:srgbClr val="1E231F"/>
                </a:solidFill>
              </a:rPr>
              <a:t>Approve a measured diagnostic</a:t>
            </a:r>
            <a:endParaRPr lang="en-US" sz="1700" dirty="0"/>
          </a:p>
        </p:txBody>
      </p:sp>
      <p:sp>
        <p:nvSpPr>
          <p:cNvPr id="6" name="Text 4"/>
          <p:cNvSpPr txBox="1"/>
          <p:nvPr/>
        </p:nvSpPr>
        <p:spPr>
          <a:xfrm>
            <a:off x="822960" y="3200400"/>
            <a:ext cx="3017520" cy="1417320"/>
          </a:xfrm>
          <a:prstGeom prst="rect">
            <a:avLst/>
          </a:prstGeom>
          <a:noFill/>
          <a:ln/>
        </p:spPr>
        <p:txBody>
          <a:bodyPr wrap="square" lIns="0" tIns="0" rIns="0" bIns="0" rtlCol="0" anchor="ctr"/>
          <a:lstStyle/>
          <a:p>
            <a:pPr indent="0" marL="0">
              <a:buNone/>
            </a:pPr>
            <a:r>
              <a:rPr lang="en-US" sz="1250" dirty="0">
                <a:solidFill>
                  <a:srgbClr val="50564F"/>
                </a:solidFill>
              </a:rPr>
              <a:t>One process, one week, measured from our own records, at a fixed price of [£ from grabs.ai]. It produces a map of where our work waits, what that costs us, and the specification of the hire that would fix it.</a:t>
            </a:r>
            <a:endParaRPr lang="en-US" sz="1250" dirty="0"/>
          </a:p>
        </p:txBody>
      </p:sp>
      <p:sp>
        <p:nvSpPr>
          <p:cNvPr id="7" name="Shape 5"/>
          <p:cNvSpPr/>
          <p:nvPr/>
        </p:nvSpPr>
        <p:spPr>
          <a:xfrm>
            <a:off x="4315968" y="1554480"/>
            <a:ext cx="3520440" cy="3200400"/>
          </a:xfrm>
          <a:prstGeom prst="roundRect">
            <a:avLst>
              <a:gd name="adj" fmla="val 2286"/>
            </a:avLst>
          </a:prstGeom>
          <a:solidFill>
            <a:srgbClr val="EFF5F2"/>
          </a:solidFill>
          <a:ln w="9525">
            <a:solidFill>
              <a:srgbClr val="C9D4CE"/>
            </a:solidFill>
            <a:prstDash val="solid"/>
          </a:ln>
        </p:spPr>
      </p:sp>
      <p:sp>
        <p:nvSpPr>
          <p:cNvPr id="8" name="Text 6"/>
          <p:cNvSpPr txBox="1"/>
          <p:nvPr/>
        </p:nvSpPr>
        <p:spPr>
          <a:xfrm>
            <a:off x="4590288" y="1783080"/>
            <a:ext cx="914400" cy="731520"/>
          </a:xfrm>
          <a:prstGeom prst="rect">
            <a:avLst/>
          </a:prstGeom>
          <a:noFill/>
          <a:ln/>
        </p:spPr>
        <p:txBody>
          <a:bodyPr wrap="square" lIns="0" tIns="0" rIns="0" bIns="0" rtlCol="0" anchor="ctr"/>
          <a:lstStyle/>
          <a:p>
            <a:pPr indent="0" marL="0">
              <a:buNone/>
            </a:pPr>
            <a:r>
              <a:rPr lang="en-US" sz="4000" b="1" dirty="0">
                <a:solidFill>
                  <a:srgbClr val="0E5D49"/>
                </a:solidFill>
                <a:latin typeface="Cambria" pitchFamily="34" charset="0"/>
                <a:ea typeface="Cambria" pitchFamily="34" charset="-122"/>
                <a:cs typeface="Cambria" pitchFamily="34" charset="-120"/>
              </a:rPr>
              <a:t>2</a:t>
            </a:r>
            <a:endParaRPr lang="en-US" sz="4000" dirty="0"/>
          </a:p>
        </p:txBody>
      </p:sp>
      <p:sp>
        <p:nvSpPr>
          <p:cNvPr id="9" name="Text 7"/>
          <p:cNvSpPr txBox="1"/>
          <p:nvPr/>
        </p:nvSpPr>
        <p:spPr>
          <a:xfrm>
            <a:off x="4590288" y="2514600"/>
            <a:ext cx="3017520" cy="685800"/>
          </a:xfrm>
          <a:prstGeom prst="rect">
            <a:avLst/>
          </a:prstGeom>
          <a:noFill/>
          <a:ln/>
        </p:spPr>
        <p:txBody>
          <a:bodyPr wrap="square" lIns="0" tIns="0" rIns="0" bIns="0" rtlCol="0" anchor="ctr"/>
          <a:lstStyle/>
          <a:p>
            <a:pPr indent="0" marL="0">
              <a:buNone/>
            </a:pPr>
            <a:r>
              <a:rPr lang="en-US" sz="1700" b="1" dirty="0">
                <a:solidFill>
                  <a:srgbClr val="1E231F"/>
                </a:solidFill>
              </a:rPr>
              <a:t>Review the findings together</a:t>
            </a:r>
            <a:endParaRPr lang="en-US" sz="1700" dirty="0"/>
          </a:p>
        </p:txBody>
      </p:sp>
      <p:sp>
        <p:nvSpPr>
          <p:cNvPr id="10" name="Text 8"/>
          <p:cNvSpPr txBox="1"/>
          <p:nvPr/>
        </p:nvSpPr>
        <p:spPr>
          <a:xfrm>
            <a:off x="4590288" y="3200400"/>
            <a:ext cx="3017520" cy="1417320"/>
          </a:xfrm>
          <a:prstGeom prst="rect">
            <a:avLst/>
          </a:prstGeom>
          <a:noFill/>
          <a:ln/>
        </p:spPr>
        <p:txBody>
          <a:bodyPr wrap="square" lIns="0" tIns="0" rIns="0" bIns="0" rtlCol="0" anchor="ctr"/>
          <a:lstStyle/>
          <a:p>
            <a:pPr indent="0" marL="0">
              <a:buNone/>
            </a:pPr>
            <a:r>
              <a:rPr lang="en-US" sz="1250" dirty="0">
                <a:solidFill>
                  <a:srgbClr val="50564F"/>
                </a:solidFill>
              </a:rPr>
              <a:t>The diagnostic comes back to this board on [date]. We keep everything it produces whether or not we go further.</a:t>
            </a:r>
            <a:endParaRPr lang="en-US" sz="1250" dirty="0"/>
          </a:p>
        </p:txBody>
      </p:sp>
      <p:sp>
        <p:nvSpPr>
          <p:cNvPr id="11" name="Shape 9"/>
          <p:cNvSpPr/>
          <p:nvPr/>
        </p:nvSpPr>
        <p:spPr>
          <a:xfrm>
            <a:off x="8083296" y="1554480"/>
            <a:ext cx="3520440" cy="3200400"/>
          </a:xfrm>
          <a:prstGeom prst="roundRect">
            <a:avLst>
              <a:gd name="adj" fmla="val 2286"/>
            </a:avLst>
          </a:prstGeom>
          <a:solidFill>
            <a:srgbClr val="EFF5F2"/>
          </a:solidFill>
          <a:ln w="9525">
            <a:solidFill>
              <a:srgbClr val="C9D4CE"/>
            </a:solidFill>
            <a:prstDash val="solid"/>
          </a:ln>
        </p:spPr>
      </p:sp>
      <p:sp>
        <p:nvSpPr>
          <p:cNvPr id="12" name="Text 10"/>
          <p:cNvSpPr txBox="1"/>
          <p:nvPr/>
        </p:nvSpPr>
        <p:spPr>
          <a:xfrm>
            <a:off x="8357616" y="1783080"/>
            <a:ext cx="914400" cy="731520"/>
          </a:xfrm>
          <a:prstGeom prst="rect">
            <a:avLst/>
          </a:prstGeom>
          <a:noFill/>
          <a:ln/>
        </p:spPr>
        <p:txBody>
          <a:bodyPr wrap="square" lIns="0" tIns="0" rIns="0" bIns="0" rtlCol="0" anchor="ctr"/>
          <a:lstStyle/>
          <a:p>
            <a:pPr indent="0" marL="0">
              <a:buNone/>
            </a:pPr>
            <a:r>
              <a:rPr lang="en-US" sz="4000" b="1" dirty="0">
                <a:solidFill>
                  <a:srgbClr val="0E5D49"/>
                </a:solidFill>
                <a:latin typeface="Cambria" pitchFamily="34" charset="0"/>
                <a:ea typeface="Cambria" pitchFamily="34" charset="-122"/>
                <a:cs typeface="Cambria" pitchFamily="34" charset="-120"/>
              </a:rPr>
              <a:t>3</a:t>
            </a:r>
            <a:endParaRPr lang="en-US" sz="4000" dirty="0"/>
          </a:p>
        </p:txBody>
      </p:sp>
      <p:sp>
        <p:nvSpPr>
          <p:cNvPr id="13" name="Text 11"/>
          <p:cNvSpPr txBox="1"/>
          <p:nvPr/>
        </p:nvSpPr>
        <p:spPr>
          <a:xfrm>
            <a:off x="8357616" y="2514600"/>
            <a:ext cx="3017520" cy="685800"/>
          </a:xfrm>
          <a:prstGeom prst="rect">
            <a:avLst/>
          </a:prstGeom>
          <a:noFill/>
          <a:ln/>
        </p:spPr>
        <p:txBody>
          <a:bodyPr wrap="square" lIns="0" tIns="0" rIns="0" bIns="0" rtlCol="0" anchor="ctr"/>
          <a:lstStyle/>
          <a:p>
            <a:pPr indent="0" marL="0">
              <a:buNone/>
            </a:pPr>
            <a:r>
              <a:rPr lang="en-US" sz="1700" b="1" dirty="0">
                <a:solidFill>
                  <a:srgbClr val="1E231F"/>
                </a:solidFill>
              </a:rPr>
              <a:t>Only then decide on a term</a:t>
            </a:r>
            <a:endParaRPr lang="en-US" sz="1700" dirty="0"/>
          </a:p>
        </p:txBody>
      </p:sp>
      <p:sp>
        <p:nvSpPr>
          <p:cNvPr id="14" name="Text 12"/>
          <p:cNvSpPr txBox="1"/>
          <p:nvPr/>
        </p:nvSpPr>
        <p:spPr>
          <a:xfrm>
            <a:off x="8357616" y="3200400"/>
            <a:ext cx="3017520" cy="1417320"/>
          </a:xfrm>
          <a:prstGeom prst="rect">
            <a:avLst/>
          </a:prstGeom>
          <a:noFill/>
          <a:ln/>
        </p:spPr>
        <p:txBody>
          <a:bodyPr wrap="square" lIns="0" tIns="0" rIns="0" bIns="0" rtlCol="0" anchor="ctr"/>
          <a:lstStyle/>
          <a:p>
            <a:pPr indent="0" marL="0">
              <a:buNone/>
            </a:pPr>
            <a:r>
              <a:rPr lang="en-US" sz="1250" dirty="0">
                <a:solidFill>
                  <a:srgbClr val="50564F"/>
                </a:solidFill>
              </a:rPr>
              <a:t>If the findings justify it, a 90-day staffed term with review gates at 30, 60 and 90 days, and a renewal decision that is ours, never a default.</a:t>
            </a:r>
            <a:endParaRPr lang="en-US" sz="1250" dirty="0"/>
          </a:p>
        </p:txBody>
      </p:sp>
      <p:sp>
        <p:nvSpPr>
          <p:cNvPr id="15" name="Text 13"/>
          <p:cNvSpPr txBox="1"/>
          <p:nvPr/>
        </p:nvSpPr>
        <p:spPr>
          <a:xfrm>
            <a:off x="548640" y="5120640"/>
            <a:ext cx="11064240" cy="640080"/>
          </a:xfrm>
          <a:prstGeom prst="rect">
            <a:avLst/>
          </a:prstGeom>
          <a:noFill/>
          <a:ln/>
        </p:spPr>
        <p:txBody>
          <a:bodyPr wrap="square" lIns="0" tIns="0" rIns="0" bIns="0" rtlCol="0" anchor="ctr"/>
          <a:lstStyle/>
          <a:p>
            <a:pPr indent="0" marL="0">
              <a:buNone/>
            </a:pPr>
            <a:r>
              <a:rPr lang="en-US" sz="1400" b="1" dirty="0">
                <a:solidFill>
                  <a:srgbClr val="1E231F"/>
                </a:solidFill>
              </a:rPr>
              <a:t>Committed today: the diagnostic only.  </a:t>
            </a:r>
            <a:pPr indent="0" marL="0">
              <a:buNone/>
            </a:pPr>
            <a:r>
              <a:rPr lang="en-US" sz="1400" dirty="0">
                <a:solidFill>
                  <a:srgbClr val="50564F"/>
                </a:solidFill>
              </a:rPr>
              <a:t>No system is replaced, nobody's job changes, and nothing beyond step 1 is approved by approving this pack.</a:t>
            </a:r>
            <a:endParaRPr lang="en-US" sz="140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problem: our work is lost where it waits</a:t>
            </a:r>
            <a:endParaRPr lang="en-US" sz="3000" dirty="0"/>
          </a:p>
        </p:txBody>
      </p:sp>
      <p:sp>
        <p:nvSpPr>
          <p:cNvPr id="3" name="Text 1"/>
          <p:cNvSpPr txBox="1"/>
          <p:nvPr/>
        </p:nvSpPr>
        <p:spPr>
          <a:xfrm>
            <a:off x="548640" y="1554480"/>
            <a:ext cx="5394960" cy="2103120"/>
          </a:xfrm>
          <a:prstGeom prst="rect">
            <a:avLst/>
          </a:prstGeom>
          <a:noFill/>
          <a:ln/>
        </p:spPr>
        <p:txBody>
          <a:bodyPr wrap="square" lIns="0" tIns="0" rIns="0" bIns="0" rtlCol="0" anchor="ctr"/>
          <a:lstStyle/>
          <a:p>
            <a:pPr indent="0" marL="0">
              <a:buNone/>
            </a:pPr>
            <a:r>
              <a:rPr lang="en-US" sz="1500" dirty="0">
                <a:solidFill>
                  <a:srgbClr val="1E231F"/>
                </a:solidFill>
              </a:rPr>
              <a:t>Work is not lost evenly across the business. It is lost at a handful of points where it is picked up, waits, or changes hands: </a:t>
            </a:r>
            <a:pPr indent="0" marL="0">
              <a:buNone/>
            </a:pPr>
            <a:r>
              <a:rPr lang="en-US" sz="1500" i="1" dirty="0">
                <a:solidFill>
                  <a:srgbClr val="1E231F"/>
                </a:solidFill>
              </a:rPr>
              <a:t>an invoice waiting to be chased, a quote waiting to be assembled, a renewal waiting for someone to notice.</a:t>
            </a:r>
            <a:pPr indent="0" marL="0">
              <a:buNone/>
            </a:pPr>
            <a:endParaRPr lang="en-US" sz="1500" dirty="0"/>
          </a:p>
          <a:p>
            <a:pPr indent="0" marL="0">
              <a:buNone/>
            </a:pPr>
            <a:endParaRPr lang="en-US" sz="1500" dirty="0"/>
          </a:p>
          <a:p>
            <a:pPr indent="0" marL="0">
              <a:buNone/>
            </a:pPr>
            <a:r>
              <a:rPr lang="en-US" sz="1500" dirty="0">
                <a:solidFill>
                  <a:srgbClr val="1E231F"/>
                </a:solidFill>
              </a:rPr>
              <a:t>Between the moments anyone is actually working on an item, it sits. The sitting is what it costs. Ours include:</a:t>
            </a:r>
            <a:endParaRPr lang="en-US" sz="1500" dirty="0"/>
          </a:p>
        </p:txBody>
      </p:sp>
      <p:sp>
        <p:nvSpPr>
          <p:cNvPr id="4" name="Text 2"/>
          <p:cNvSpPr txBox="1"/>
          <p:nvPr/>
        </p:nvSpPr>
        <p:spPr>
          <a:xfrm>
            <a:off x="548640" y="3749040"/>
            <a:ext cx="5394960" cy="1737360"/>
          </a:xfrm>
          <a:prstGeom prst="rect">
            <a:avLst/>
          </a:prstGeom>
          <a:noFill/>
          <a:ln/>
        </p:spPr>
        <p:txBody>
          <a:bodyPr wrap="square" lIns="0" tIns="0" rIns="0" bIns="0" rtlCol="0" anchor="ctr"/>
          <a:lstStyle/>
          <a:p>
            <a:pPr marL="342900" indent="-342900">
              <a:spcAft>
                <a:spcPts val="800"/>
              </a:spcAft>
              <a:buSzPct val="100000"/>
              <a:buChar char="•"/>
            </a:pPr>
            <a:r>
              <a:rPr lang="en-US" sz="1400" b="1" dirty="0">
                <a:solidFill>
                  <a:srgbClr val="A85709"/>
                </a:solidFill>
              </a:rPr>
              <a:t>[our example 1, e.g. the shared inbox nobody owns]</a:t>
            </a:r>
            <a:endParaRPr lang="en-US" sz="1400" dirty="0"/>
          </a:p>
          <a:p>
            <a:pPr marL="342900" indent="-342900">
              <a:spcAft>
                <a:spcPts val="800"/>
              </a:spcAft>
              <a:buSzPct val="100000"/>
              <a:buChar char="•"/>
            </a:pPr>
            <a:r>
              <a:rPr lang="en-US" sz="1400" b="1" dirty="0">
                <a:solidFill>
                  <a:srgbClr val="A85709"/>
                </a:solidFill>
              </a:rPr>
              <a:t>[our example 2, e.g. the weekly chase that only covers the worst accounts]</a:t>
            </a:r>
            <a:endParaRPr lang="en-US" sz="1400" dirty="0"/>
          </a:p>
          <a:p>
            <a:pPr marL="342900" indent="-342900">
              <a:buSzPct val="100000"/>
              <a:buChar char="•"/>
            </a:pPr>
            <a:r>
              <a:rPr lang="en-US" sz="1400" b="1" dirty="0">
                <a:solidFill>
                  <a:srgbClr val="A85709"/>
                </a:solidFill>
              </a:rPr>
              <a:t>[our example 3, e.g. the approvals that queue for one person]</a:t>
            </a:r>
            <a:endParaRPr lang="en-US" sz="1400" dirty="0"/>
          </a:p>
        </p:txBody>
      </p:sp>
      <p:sp>
        <p:nvSpPr>
          <p:cNvPr id="5" name="Shape 3"/>
          <p:cNvSpPr/>
          <p:nvPr/>
        </p:nvSpPr>
        <p:spPr>
          <a:xfrm>
            <a:off x="7315200" y="1600200"/>
            <a:ext cx="2834640" cy="475488"/>
          </a:xfrm>
          <a:prstGeom prst="roundRect">
            <a:avLst>
              <a:gd name="adj" fmla="val 11538"/>
            </a:avLst>
          </a:prstGeom>
          <a:solidFill>
            <a:srgbClr val="0E5D49"/>
          </a:solidFill>
          <a:ln w="9525">
            <a:solidFill>
              <a:srgbClr val="0E5D49"/>
            </a:solidFill>
            <a:prstDash val="solid"/>
          </a:ln>
        </p:spPr>
      </p:sp>
      <p:sp>
        <p:nvSpPr>
          <p:cNvPr id="6" name="Text 4"/>
          <p:cNvSpPr txBox="1"/>
          <p:nvPr/>
        </p:nvSpPr>
        <p:spPr>
          <a:xfrm>
            <a:off x="7315200" y="1600200"/>
            <a:ext cx="2834640" cy="475488"/>
          </a:xfrm>
          <a:prstGeom prst="rect">
            <a:avLst/>
          </a:prstGeom>
          <a:noFill/>
          <a:ln/>
        </p:spPr>
        <p:txBody>
          <a:bodyPr wrap="square" lIns="0" tIns="0" rIns="0" bIns="0" rtlCol="0" anchor="ctr"/>
          <a:lstStyle/>
          <a:p>
            <a:pPr algn="ctr" indent="0" marL="0">
              <a:buNone/>
            </a:pPr>
            <a:r>
              <a:rPr lang="en-US" sz="1300" b="1" dirty="0">
                <a:solidFill>
                  <a:srgbClr val="FFFFFF"/>
                </a:solidFill>
              </a:rPr>
              <a:t>Picked up</a:t>
            </a:r>
            <a:endParaRPr lang="en-US" sz="1300" dirty="0"/>
          </a:p>
        </p:txBody>
      </p:sp>
      <p:sp>
        <p:nvSpPr>
          <p:cNvPr id="7" name="Shape 5"/>
          <p:cNvSpPr/>
          <p:nvPr/>
        </p:nvSpPr>
        <p:spPr>
          <a:xfrm>
            <a:off x="7772400" y="2203704"/>
            <a:ext cx="1920240" cy="475488"/>
          </a:xfrm>
          <a:prstGeom prst="roundRect">
            <a:avLst>
              <a:gd name="adj" fmla="val 11538"/>
            </a:avLst>
          </a:prstGeom>
          <a:solidFill>
            <a:srgbClr val="FFFFFF"/>
          </a:solidFill>
          <a:ln w="9525">
            <a:solidFill>
              <a:srgbClr val="C9D4CE"/>
            </a:solidFill>
            <a:prstDash val="dash"/>
          </a:ln>
        </p:spPr>
      </p:sp>
      <p:sp>
        <p:nvSpPr>
          <p:cNvPr id="8" name="Text 6"/>
          <p:cNvSpPr txBox="1"/>
          <p:nvPr/>
        </p:nvSpPr>
        <p:spPr>
          <a:xfrm>
            <a:off x="7772400" y="2203704"/>
            <a:ext cx="1920240" cy="475488"/>
          </a:xfrm>
          <a:prstGeom prst="rect">
            <a:avLst/>
          </a:prstGeom>
          <a:noFill/>
          <a:ln/>
        </p:spPr>
        <p:txBody>
          <a:bodyPr wrap="square" lIns="0" tIns="0" rIns="0" bIns="0" rtlCol="0" anchor="ctr"/>
          <a:lstStyle/>
          <a:p>
            <a:pPr algn="ctr" indent="0" marL="0">
              <a:buNone/>
            </a:pPr>
            <a:r>
              <a:rPr lang="en-US" sz="1150" i="1" dirty="0">
                <a:solidFill>
                  <a:srgbClr val="50564F"/>
                </a:solidFill>
              </a:rPr>
              <a:t>waits . . .</a:t>
            </a:r>
            <a:endParaRPr lang="en-US" sz="1150" dirty="0"/>
          </a:p>
        </p:txBody>
      </p:sp>
      <p:sp>
        <p:nvSpPr>
          <p:cNvPr id="9" name="Shape 7"/>
          <p:cNvSpPr/>
          <p:nvPr/>
        </p:nvSpPr>
        <p:spPr>
          <a:xfrm>
            <a:off x="7315200" y="2807208"/>
            <a:ext cx="2834640" cy="475488"/>
          </a:xfrm>
          <a:prstGeom prst="roundRect">
            <a:avLst>
              <a:gd name="adj" fmla="val 11538"/>
            </a:avLst>
          </a:prstGeom>
          <a:solidFill>
            <a:srgbClr val="0E5D49"/>
          </a:solidFill>
          <a:ln w="9525">
            <a:solidFill>
              <a:srgbClr val="0E5D49"/>
            </a:solidFill>
            <a:prstDash val="solid"/>
          </a:ln>
        </p:spPr>
      </p:sp>
      <p:sp>
        <p:nvSpPr>
          <p:cNvPr id="10" name="Text 8"/>
          <p:cNvSpPr txBox="1"/>
          <p:nvPr/>
        </p:nvSpPr>
        <p:spPr>
          <a:xfrm>
            <a:off x="7315200" y="2807208"/>
            <a:ext cx="2834640" cy="475488"/>
          </a:xfrm>
          <a:prstGeom prst="rect">
            <a:avLst/>
          </a:prstGeom>
          <a:noFill/>
          <a:ln/>
        </p:spPr>
        <p:txBody>
          <a:bodyPr wrap="square" lIns="0" tIns="0" rIns="0" bIns="0" rtlCol="0" anchor="ctr"/>
          <a:lstStyle/>
          <a:p>
            <a:pPr algn="ctr" indent="0" marL="0">
              <a:buNone/>
            </a:pPr>
            <a:r>
              <a:rPr lang="en-US" sz="1300" b="1" dirty="0">
                <a:solidFill>
                  <a:srgbClr val="FFFFFF"/>
                </a:solidFill>
              </a:rPr>
              <a:t>Worked on</a:t>
            </a:r>
            <a:endParaRPr lang="en-US" sz="1300" dirty="0"/>
          </a:p>
        </p:txBody>
      </p:sp>
      <p:sp>
        <p:nvSpPr>
          <p:cNvPr id="11" name="Shape 9"/>
          <p:cNvSpPr/>
          <p:nvPr/>
        </p:nvSpPr>
        <p:spPr>
          <a:xfrm>
            <a:off x="7772400" y="3410712"/>
            <a:ext cx="1920240" cy="475488"/>
          </a:xfrm>
          <a:prstGeom prst="roundRect">
            <a:avLst>
              <a:gd name="adj" fmla="val 11538"/>
            </a:avLst>
          </a:prstGeom>
          <a:solidFill>
            <a:srgbClr val="FFFFFF"/>
          </a:solidFill>
          <a:ln w="9525">
            <a:solidFill>
              <a:srgbClr val="C9D4CE"/>
            </a:solidFill>
            <a:prstDash val="dash"/>
          </a:ln>
        </p:spPr>
      </p:sp>
      <p:sp>
        <p:nvSpPr>
          <p:cNvPr id="12" name="Text 10"/>
          <p:cNvSpPr txBox="1"/>
          <p:nvPr/>
        </p:nvSpPr>
        <p:spPr>
          <a:xfrm>
            <a:off x="7772400" y="3410712"/>
            <a:ext cx="1920240" cy="475488"/>
          </a:xfrm>
          <a:prstGeom prst="rect">
            <a:avLst/>
          </a:prstGeom>
          <a:noFill/>
          <a:ln/>
        </p:spPr>
        <p:txBody>
          <a:bodyPr wrap="square" lIns="0" tIns="0" rIns="0" bIns="0" rtlCol="0" anchor="ctr"/>
          <a:lstStyle/>
          <a:p>
            <a:pPr algn="ctr" indent="0" marL="0">
              <a:buNone/>
            </a:pPr>
            <a:r>
              <a:rPr lang="en-US" sz="1150" i="1" dirty="0">
                <a:solidFill>
                  <a:srgbClr val="50564F"/>
                </a:solidFill>
              </a:rPr>
              <a:t>waits . . .</a:t>
            </a:r>
            <a:endParaRPr lang="en-US" sz="1150" dirty="0"/>
          </a:p>
        </p:txBody>
      </p:sp>
      <p:sp>
        <p:nvSpPr>
          <p:cNvPr id="13" name="Shape 11"/>
          <p:cNvSpPr/>
          <p:nvPr/>
        </p:nvSpPr>
        <p:spPr>
          <a:xfrm>
            <a:off x="7315200" y="4014216"/>
            <a:ext cx="2834640" cy="475488"/>
          </a:xfrm>
          <a:prstGeom prst="roundRect">
            <a:avLst>
              <a:gd name="adj" fmla="val 11538"/>
            </a:avLst>
          </a:prstGeom>
          <a:solidFill>
            <a:srgbClr val="0E5D49"/>
          </a:solidFill>
          <a:ln w="9525">
            <a:solidFill>
              <a:srgbClr val="0E5D49"/>
            </a:solidFill>
            <a:prstDash val="solid"/>
          </a:ln>
        </p:spPr>
      </p:sp>
      <p:sp>
        <p:nvSpPr>
          <p:cNvPr id="14" name="Text 12"/>
          <p:cNvSpPr txBox="1"/>
          <p:nvPr/>
        </p:nvSpPr>
        <p:spPr>
          <a:xfrm>
            <a:off x="7315200" y="4014216"/>
            <a:ext cx="2834640" cy="475488"/>
          </a:xfrm>
          <a:prstGeom prst="rect">
            <a:avLst/>
          </a:prstGeom>
          <a:noFill/>
          <a:ln/>
        </p:spPr>
        <p:txBody>
          <a:bodyPr wrap="square" lIns="0" tIns="0" rIns="0" bIns="0" rtlCol="0" anchor="ctr"/>
          <a:lstStyle/>
          <a:p>
            <a:pPr algn="ctr" indent="0" marL="0">
              <a:buNone/>
            </a:pPr>
            <a:r>
              <a:rPr lang="en-US" sz="1300" b="1" dirty="0">
                <a:solidFill>
                  <a:srgbClr val="FFFFFF"/>
                </a:solidFill>
              </a:rPr>
              <a:t>Changes hands</a:t>
            </a:r>
            <a:endParaRPr lang="en-US" sz="1300" dirty="0"/>
          </a:p>
        </p:txBody>
      </p:sp>
      <p:sp>
        <p:nvSpPr>
          <p:cNvPr id="15" name="Shape 13"/>
          <p:cNvSpPr/>
          <p:nvPr/>
        </p:nvSpPr>
        <p:spPr>
          <a:xfrm>
            <a:off x="7772400" y="4617720"/>
            <a:ext cx="1920240" cy="475488"/>
          </a:xfrm>
          <a:prstGeom prst="roundRect">
            <a:avLst>
              <a:gd name="adj" fmla="val 11538"/>
            </a:avLst>
          </a:prstGeom>
          <a:solidFill>
            <a:srgbClr val="FFFFFF"/>
          </a:solidFill>
          <a:ln w="9525">
            <a:solidFill>
              <a:srgbClr val="C9D4CE"/>
            </a:solidFill>
            <a:prstDash val="dash"/>
          </a:ln>
        </p:spPr>
      </p:sp>
      <p:sp>
        <p:nvSpPr>
          <p:cNvPr id="16" name="Text 14"/>
          <p:cNvSpPr txBox="1"/>
          <p:nvPr/>
        </p:nvSpPr>
        <p:spPr>
          <a:xfrm>
            <a:off x="7772400" y="4617720"/>
            <a:ext cx="1920240" cy="475488"/>
          </a:xfrm>
          <a:prstGeom prst="rect">
            <a:avLst/>
          </a:prstGeom>
          <a:noFill/>
          <a:ln/>
        </p:spPr>
        <p:txBody>
          <a:bodyPr wrap="square" lIns="0" tIns="0" rIns="0" bIns="0" rtlCol="0" anchor="ctr"/>
          <a:lstStyle/>
          <a:p>
            <a:pPr algn="ctr" indent="0" marL="0">
              <a:buNone/>
            </a:pPr>
            <a:r>
              <a:rPr lang="en-US" sz="1150" i="1" dirty="0">
                <a:solidFill>
                  <a:srgbClr val="50564F"/>
                </a:solidFill>
              </a:rPr>
              <a:t>waits . . .</a:t>
            </a:r>
            <a:endParaRPr lang="en-US" sz="1150" dirty="0"/>
          </a:p>
        </p:txBody>
      </p:sp>
      <p:sp>
        <p:nvSpPr>
          <p:cNvPr id="17" name="Shape 15"/>
          <p:cNvSpPr/>
          <p:nvPr/>
        </p:nvSpPr>
        <p:spPr>
          <a:xfrm>
            <a:off x="7315200" y="5221224"/>
            <a:ext cx="2834640" cy="475488"/>
          </a:xfrm>
          <a:prstGeom prst="roundRect">
            <a:avLst>
              <a:gd name="adj" fmla="val 11538"/>
            </a:avLst>
          </a:prstGeom>
          <a:solidFill>
            <a:srgbClr val="1E231F"/>
          </a:solidFill>
          <a:ln w="9525">
            <a:solidFill>
              <a:srgbClr val="1E231F"/>
            </a:solidFill>
            <a:prstDash val="solid"/>
          </a:ln>
        </p:spPr>
      </p:sp>
      <p:sp>
        <p:nvSpPr>
          <p:cNvPr id="18" name="Text 16"/>
          <p:cNvSpPr txBox="1"/>
          <p:nvPr/>
        </p:nvSpPr>
        <p:spPr>
          <a:xfrm>
            <a:off x="7315200" y="5221224"/>
            <a:ext cx="2834640" cy="475488"/>
          </a:xfrm>
          <a:prstGeom prst="rect">
            <a:avLst/>
          </a:prstGeom>
          <a:noFill/>
          <a:ln/>
        </p:spPr>
        <p:txBody>
          <a:bodyPr wrap="square" lIns="0" tIns="0" rIns="0" bIns="0" rtlCol="0" anchor="ctr"/>
          <a:lstStyle/>
          <a:p>
            <a:pPr algn="ctr" indent="0" marL="0">
              <a:buNone/>
            </a:pPr>
            <a:r>
              <a:rPr lang="en-US" sz="1300" b="1" dirty="0">
                <a:solidFill>
                  <a:srgbClr val="FFFFFF"/>
                </a:solidFill>
              </a:rPr>
              <a:t>Done</a:t>
            </a:r>
            <a:endParaRPr lang="en-US" sz="1300" dirty="0"/>
          </a:p>
        </p:txBody>
      </p:sp>
      <p:sp>
        <p:nvSpPr>
          <p:cNvPr id="19" name="Text 17"/>
          <p:cNvSpPr txBox="1"/>
          <p:nvPr/>
        </p:nvSpPr>
        <p:spPr>
          <a:xfrm>
            <a:off x="6949440" y="5943600"/>
            <a:ext cx="4114800" cy="457200"/>
          </a:xfrm>
          <a:prstGeom prst="rect">
            <a:avLst/>
          </a:prstGeom>
          <a:noFill/>
          <a:ln/>
        </p:spPr>
        <p:txBody>
          <a:bodyPr wrap="square" lIns="0" tIns="0" rIns="0" bIns="0" rtlCol="0" anchor="ctr"/>
          <a:lstStyle/>
          <a:p>
            <a:pPr algn="ctr" indent="0" marL="0">
              <a:buNone/>
            </a:pPr>
            <a:r>
              <a:rPr lang="en-US" sz="1100" i="1" dirty="0">
                <a:solidFill>
                  <a:srgbClr val="50564F"/>
                </a:solidFill>
              </a:rPr>
              <a:t>The method calls these points grabs. Every process has a handful.</a:t>
            </a:r>
            <a:endParaRPr lang="en-US" sz="110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What the waits cost us</a:t>
            </a:r>
            <a:endParaRPr lang="en-US" sz="3000" dirty="0"/>
          </a:p>
        </p:txBody>
      </p:sp>
      <p:sp>
        <p:nvSpPr>
          <p:cNvPr id="3" name="Shape 1"/>
          <p:cNvSpPr/>
          <p:nvPr/>
        </p:nvSpPr>
        <p:spPr>
          <a:xfrm>
            <a:off x="548640" y="1600200"/>
            <a:ext cx="3520440" cy="3017520"/>
          </a:xfrm>
          <a:prstGeom prst="roundRect">
            <a:avLst>
              <a:gd name="adj" fmla="val 2424"/>
            </a:avLst>
          </a:prstGeom>
          <a:solidFill>
            <a:srgbClr val="EFF5F2"/>
          </a:solidFill>
          <a:ln w="9525">
            <a:solidFill>
              <a:srgbClr val="C9D4CE"/>
            </a:solidFill>
            <a:prstDash val="solid"/>
          </a:ln>
        </p:spPr>
      </p:sp>
      <p:sp>
        <p:nvSpPr>
          <p:cNvPr id="4" name="Text 2"/>
          <p:cNvSpPr txBox="1"/>
          <p:nvPr/>
        </p:nvSpPr>
        <p:spPr>
          <a:xfrm>
            <a:off x="822960" y="1874520"/>
            <a:ext cx="2971800" cy="868680"/>
          </a:xfrm>
          <a:prstGeom prst="rect">
            <a:avLst/>
          </a:prstGeom>
          <a:noFill/>
          <a:ln/>
        </p:spPr>
        <p:txBody>
          <a:bodyPr wrap="square" lIns="0" tIns="0" rIns="0" bIns="0" rtlCol="0" anchor="ctr"/>
          <a:lstStyle/>
          <a:p>
            <a:pPr indent="0" marL="0">
              <a:buNone/>
            </a:pPr>
            <a:r>
              <a:rPr lang="en-US" sz="3800" b="1" dirty="0">
                <a:solidFill>
                  <a:srgbClr val="A85709"/>
                </a:solidFill>
                <a:latin typeface="Cambria" pitchFamily="34" charset="0"/>
                <a:ea typeface="Cambria" pitchFamily="34" charset="-122"/>
                <a:cs typeface="Cambria" pitchFamily="34" charset="-120"/>
              </a:rPr>
              <a:t>[£      ]</a:t>
            </a:r>
            <a:endParaRPr lang="en-US" sz="3800" dirty="0"/>
          </a:p>
        </p:txBody>
      </p:sp>
      <p:sp>
        <p:nvSpPr>
          <p:cNvPr id="5" name="Text 3"/>
          <p:cNvSpPr txBox="1"/>
          <p:nvPr/>
        </p:nvSpPr>
        <p:spPr>
          <a:xfrm>
            <a:off x="822960" y="2834640"/>
            <a:ext cx="2971800" cy="1005840"/>
          </a:xfrm>
          <a:prstGeom prst="rect">
            <a:avLst/>
          </a:prstGeom>
          <a:noFill/>
          <a:ln/>
        </p:spPr>
        <p:txBody>
          <a:bodyPr wrap="square" lIns="0" tIns="0" rIns="0" bIns="0" rtlCol="0" anchor="ctr"/>
          <a:lstStyle/>
          <a:p>
            <a:pPr indent="0" marL="0">
              <a:buNone/>
            </a:pPr>
            <a:r>
              <a:rPr lang="en-US" sz="1350" dirty="0">
                <a:solidFill>
                  <a:srgbClr val="1E231F"/>
                </a:solidFill>
              </a:rPr>
              <a:t>cash tied up against our own performance of two years ago</a:t>
            </a:r>
            <a:endParaRPr lang="en-US" sz="1350" dirty="0"/>
          </a:p>
        </p:txBody>
      </p:sp>
      <p:sp>
        <p:nvSpPr>
          <p:cNvPr id="6" name="Text 4"/>
          <p:cNvSpPr txBox="1"/>
          <p:nvPr/>
        </p:nvSpPr>
        <p:spPr>
          <a:xfrm>
            <a:off x="822960" y="3931920"/>
            <a:ext cx="2971800" cy="548640"/>
          </a:xfrm>
          <a:prstGeom prst="rect">
            <a:avLst/>
          </a:prstGeom>
          <a:noFill/>
          <a:ln/>
        </p:spPr>
        <p:txBody>
          <a:bodyPr wrap="square" lIns="0" tIns="0" rIns="0" bIns="0" rtlCol="0" anchor="ctr"/>
          <a:lstStyle/>
          <a:p>
            <a:pPr indent="0" marL="0">
              <a:buNone/>
            </a:pPr>
            <a:r>
              <a:rPr lang="en-US" sz="1100" i="1" dirty="0">
                <a:solidFill>
                  <a:srgbClr val="50564F"/>
                </a:solidFill>
              </a:rPr>
              <a:t>e.g. debtor days, stock, work in progress</a:t>
            </a:r>
            <a:endParaRPr lang="en-US" sz="1100" dirty="0"/>
          </a:p>
        </p:txBody>
      </p:sp>
      <p:sp>
        <p:nvSpPr>
          <p:cNvPr id="7" name="Shape 5"/>
          <p:cNvSpPr/>
          <p:nvPr/>
        </p:nvSpPr>
        <p:spPr>
          <a:xfrm>
            <a:off x="4315968" y="1600200"/>
            <a:ext cx="3520440" cy="3017520"/>
          </a:xfrm>
          <a:prstGeom prst="roundRect">
            <a:avLst>
              <a:gd name="adj" fmla="val 2424"/>
            </a:avLst>
          </a:prstGeom>
          <a:solidFill>
            <a:srgbClr val="EFF5F2"/>
          </a:solidFill>
          <a:ln w="9525">
            <a:solidFill>
              <a:srgbClr val="C9D4CE"/>
            </a:solidFill>
            <a:prstDash val="solid"/>
          </a:ln>
        </p:spPr>
      </p:sp>
      <p:sp>
        <p:nvSpPr>
          <p:cNvPr id="8" name="Text 6"/>
          <p:cNvSpPr txBox="1"/>
          <p:nvPr/>
        </p:nvSpPr>
        <p:spPr>
          <a:xfrm>
            <a:off x="4590288" y="1874520"/>
            <a:ext cx="2971800" cy="868680"/>
          </a:xfrm>
          <a:prstGeom prst="rect">
            <a:avLst/>
          </a:prstGeom>
          <a:noFill/>
          <a:ln/>
        </p:spPr>
        <p:txBody>
          <a:bodyPr wrap="square" lIns="0" tIns="0" rIns="0" bIns="0" rtlCol="0" anchor="ctr"/>
          <a:lstStyle/>
          <a:p>
            <a:pPr indent="0" marL="0">
              <a:buNone/>
            </a:pPr>
            <a:r>
              <a:rPr lang="en-US" sz="3800" b="1" dirty="0">
                <a:solidFill>
                  <a:srgbClr val="A85709"/>
                </a:solidFill>
                <a:latin typeface="Cambria" pitchFamily="34" charset="0"/>
                <a:ea typeface="Cambria" pitchFamily="34" charset="-122"/>
                <a:cs typeface="Cambria" pitchFamily="34" charset="-120"/>
              </a:rPr>
              <a:t>[    hrs/wk]</a:t>
            </a:r>
            <a:endParaRPr lang="en-US" sz="3800" dirty="0"/>
          </a:p>
        </p:txBody>
      </p:sp>
      <p:sp>
        <p:nvSpPr>
          <p:cNvPr id="9" name="Text 7"/>
          <p:cNvSpPr txBox="1"/>
          <p:nvPr/>
        </p:nvSpPr>
        <p:spPr>
          <a:xfrm>
            <a:off x="4590288" y="2834640"/>
            <a:ext cx="2971800" cy="1005840"/>
          </a:xfrm>
          <a:prstGeom prst="rect">
            <a:avLst/>
          </a:prstGeom>
          <a:noFill/>
          <a:ln/>
        </p:spPr>
        <p:txBody>
          <a:bodyPr wrap="square" lIns="0" tIns="0" rIns="0" bIns="0" rtlCol="0" anchor="ctr"/>
          <a:lstStyle/>
          <a:p>
            <a:pPr indent="0" marL="0">
              <a:buNone/>
            </a:pPr>
            <a:r>
              <a:rPr lang="en-US" sz="1350" dirty="0">
                <a:solidFill>
                  <a:srgbClr val="1E231F"/>
                </a:solidFill>
              </a:rPr>
              <a:t>of skilled people's time spent on routine chasing, keying and assembling</a:t>
            </a:r>
            <a:endParaRPr lang="en-US" sz="1350" dirty="0"/>
          </a:p>
        </p:txBody>
      </p:sp>
      <p:sp>
        <p:nvSpPr>
          <p:cNvPr id="10" name="Text 8"/>
          <p:cNvSpPr txBox="1"/>
          <p:nvPr/>
        </p:nvSpPr>
        <p:spPr>
          <a:xfrm>
            <a:off x="4590288" y="3931920"/>
            <a:ext cx="2971800" cy="548640"/>
          </a:xfrm>
          <a:prstGeom prst="rect">
            <a:avLst/>
          </a:prstGeom>
          <a:noFill/>
          <a:ln/>
        </p:spPr>
        <p:txBody>
          <a:bodyPr wrap="square" lIns="0" tIns="0" rIns="0" bIns="0" rtlCol="0" anchor="ctr"/>
          <a:lstStyle/>
          <a:p>
            <a:pPr indent="0" marL="0">
              <a:buNone/>
            </a:pPr>
            <a:r>
              <a:rPr lang="en-US" sz="1100" i="1" dirty="0">
                <a:solidFill>
                  <a:srgbClr val="50564F"/>
                </a:solidFill>
              </a:rPr>
              <a:t>paid at skilled rates, spent on clerical work</a:t>
            </a:r>
            <a:endParaRPr lang="en-US" sz="1100" dirty="0"/>
          </a:p>
        </p:txBody>
      </p:sp>
      <p:sp>
        <p:nvSpPr>
          <p:cNvPr id="11" name="Shape 9"/>
          <p:cNvSpPr/>
          <p:nvPr/>
        </p:nvSpPr>
        <p:spPr>
          <a:xfrm>
            <a:off x="8083296" y="1600200"/>
            <a:ext cx="3520440" cy="3017520"/>
          </a:xfrm>
          <a:prstGeom prst="roundRect">
            <a:avLst>
              <a:gd name="adj" fmla="val 2424"/>
            </a:avLst>
          </a:prstGeom>
          <a:solidFill>
            <a:srgbClr val="EFF5F2"/>
          </a:solidFill>
          <a:ln w="9525">
            <a:solidFill>
              <a:srgbClr val="C9D4CE"/>
            </a:solidFill>
            <a:prstDash val="solid"/>
          </a:ln>
        </p:spPr>
      </p:sp>
      <p:sp>
        <p:nvSpPr>
          <p:cNvPr id="12" name="Text 10"/>
          <p:cNvSpPr txBox="1"/>
          <p:nvPr/>
        </p:nvSpPr>
        <p:spPr>
          <a:xfrm>
            <a:off x="8357616" y="1874520"/>
            <a:ext cx="2971800" cy="868680"/>
          </a:xfrm>
          <a:prstGeom prst="rect">
            <a:avLst/>
          </a:prstGeom>
          <a:noFill/>
          <a:ln/>
        </p:spPr>
        <p:txBody>
          <a:bodyPr wrap="square" lIns="0" tIns="0" rIns="0" bIns="0" rtlCol="0" anchor="ctr"/>
          <a:lstStyle/>
          <a:p>
            <a:pPr indent="0" marL="0">
              <a:buNone/>
            </a:pPr>
            <a:r>
              <a:rPr lang="en-US" sz="3800" b="1" dirty="0">
                <a:solidFill>
                  <a:srgbClr val="A85709"/>
                </a:solidFill>
                <a:latin typeface="Cambria" pitchFamily="34" charset="0"/>
                <a:ea typeface="Cambria" pitchFamily="34" charset="-122"/>
                <a:cs typeface="Cambria" pitchFamily="34" charset="-120"/>
              </a:rPr>
              <a:t>[£      ]</a:t>
            </a:r>
            <a:endParaRPr lang="en-US" sz="3800" dirty="0"/>
          </a:p>
        </p:txBody>
      </p:sp>
      <p:sp>
        <p:nvSpPr>
          <p:cNvPr id="13" name="Text 11"/>
          <p:cNvSpPr txBox="1"/>
          <p:nvPr/>
        </p:nvSpPr>
        <p:spPr>
          <a:xfrm>
            <a:off x="8357616" y="2834640"/>
            <a:ext cx="2971800" cy="1005840"/>
          </a:xfrm>
          <a:prstGeom prst="rect">
            <a:avLst/>
          </a:prstGeom>
          <a:noFill/>
          <a:ln/>
        </p:spPr>
        <p:txBody>
          <a:bodyPr wrap="square" lIns="0" tIns="0" rIns="0" bIns="0" rtlCol="0" anchor="ctr"/>
          <a:lstStyle/>
          <a:p>
            <a:pPr indent="0" marL="0">
              <a:buNone/>
            </a:pPr>
            <a:r>
              <a:rPr lang="en-US" sz="1350" dirty="0">
                <a:solidFill>
                  <a:srgbClr val="1E231F"/>
                </a:solidFill>
              </a:rPr>
              <a:t>lost to last year's dropped balls</a:t>
            </a:r>
            <a:endParaRPr lang="en-US" sz="1350" dirty="0"/>
          </a:p>
        </p:txBody>
      </p:sp>
      <p:sp>
        <p:nvSpPr>
          <p:cNvPr id="14" name="Text 12"/>
          <p:cNvSpPr txBox="1"/>
          <p:nvPr/>
        </p:nvSpPr>
        <p:spPr>
          <a:xfrm>
            <a:off x="8357616" y="3931920"/>
            <a:ext cx="2971800" cy="548640"/>
          </a:xfrm>
          <a:prstGeom prst="rect">
            <a:avLst/>
          </a:prstGeom>
          <a:noFill/>
          <a:ln/>
        </p:spPr>
        <p:txBody>
          <a:bodyPr wrap="square" lIns="0" tIns="0" rIns="0" bIns="0" rtlCol="0" anchor="ctr"/>
          <a:lstStyle/>
          <a:p>
            <a:pPr indent="0" marL="0">
              <a:buNone/>
            </a:pPr>
            <a:r>
              <a:rPr lang="en-US" sz="1100" i="1" dirty="0">
                <a:solidFill>
                  <a:srgbClr val="50564F"/>
                </a:solidFill>
              </a:rPr>
              <a:t>the missed renewal, the disputed fee, the lapsed claim: name them</a:t>
            </a:r>
            <a:endParaRPr lang="en-US" sz="1100" dirty="0"/>
          </a:p>
        </p:txBody>
      </p:sp>
      <p:sp>
        <p:nvSpPr>
          <p:cNvPr id="15" name="Text 13"/>
          <p:cNvSpPr txBox="1"/>
          <p:nvPr/>
        </p:nvSpPr>
        <p:spPr>
          <a:xfrm>
            <a:off x="548640" y="5029200"/>
            <a:ext cx="11064240" cy="1005840"/>
          </a:xfrm>
          <a:prstGeom prst="rect">
            <a:avLst/>
          </a:prstGeom>
          <a:noFill/>
          <a:ln/>
        </p:spPr>
        <p:txBody>
          <a:bodyPr wrap="square" lIns="0" tIns="0" rIns="0" bIns="0" rtlCol="0" anchor="ctr"/>
          <a:lstStyle/>
          <a:p>
            <a:pPr indent="0" marL="0">
              <a:buNone/>
            </a:pPr>
            <a:r>
              <a:rPr lang="en-US" sz="1400" b="1" dirty="0">
                <a:solidFill>
                  <a:srgbClr val="1E231F"/>
                </a:solidFill>
              </a:rPr>
              <a:t>If we cannot fill these boxes today, that is itself the first finding. </a:t>
            </a:r>
            <a:pPr indent="0" marL="0">
              <a:buNone/>
            </a:pPr>
            <a:r>
              <a:rPr lang="en-US" sz="1400" dirty="0">
                <a:solidFill>
                  <a:srgbClr val="50564F"/>
                </a:solidFill>
              </a:rPr>
              <a:t>The diagnostic exists to fill them from our own records, not from anyone's estimates. In the published worked example, the owner believed the market was the problem; the measurements showed a third of the cost was waiting inside the building.</a:t>
            </a:r>
            <a:endParaRPr lang="en-US" sz="140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What this proposal is not</a:t>
            </a:r>
            <a:endParaRPr lang="en-US" sz="3000" dirty="0"/>
          </a:p>
        </p:txBody>
      </p:sp>
      <p:sp>
        <p:nvSpPr>
          <p:cNvPr id="3" name="Shape 1"/>
          <p:cNvSpPr/>
          <p:nvPr/>
        </p:nvSpPr>
        <p:spPr>
          <a:xfrm>
            <a:off x="548640" y="1554480"/>
            <a:ext cx="11064240" cy="1024128"/>
          </a:xfrm>
          <a:prstGeom prst="roundRect">
            <a:avLst>
              <a:gd name="adj" fmla="val 7143"/>
            </a:avLst>
          </a:prstGeom>
          <a:solidFill>
            <a:srgbClr val="EFF5F2"/>
          </a:solidFill>
          <a:ln w="9525">
            <a:solidFill>
              <a:srgbClr val="C9D4CE"/>
            </a:solidFill>
            <a:prstDash val="solid"/>
          </a:ln>
        </p:spPr>
      </p:sp>
      <p:sp>
        <p:nvSpPr>
          <p:cNvPr id="4" name="Text 2"/>
          <p:cNvSpPr txBox="1"/>
          <p:nvPr/>
        </p:nvSpPr>
        <p:spPr>
          <a:xfrm>
            <a:off x="868680" y="1682496"/>
            <a:ext cx="3108960" cy="777240"/>
          </a:xfrm>
          <a:prstGeom prst="rect">
            <a:avLst/>
          </a:prstGeom>
          <a:noFill/>
          <a:ln/>
        </p:spPr>
        <p:txBody>
          <a:bodyPr wrap="square" lIns="0" tIns="0" rIns="0" bIns="0" rtlCol="0" anchor="ctr"/>
          <a:lstStyle/>
          <a:p>
            <a:pPr indent="0" marL="0">
              <a:buNone/>
            </a:pPr>
            <a:r>
              <a:rPr lang="en-US" sz="1700" b="1" dirty="0">
                <a:solidFill>
                  <a:srgbClr val="0E5D49"/>
                </a:solidFill>
              </a:rPr>
              <a:t>Not an IT programme</a:t>
            </a:r>
            <a:endParaRPr lang="en-US" sz="1700" dirty="0"/>
          </a:p>
        </p:txBody>
      </p:sp>
      <p:sp>
        <p:nvSpPr>
          <p:cNvPr id="5" name="Text 3"/>
          <p:cNvSpPr txBox="1"/>
          <p:nvPr/>
        </p:nvSpPr>
        <p:spPr>
          <a:xfrm>
            <a:off x="4206240" y="1682496"/>
            <a:ext cx="7132320" cy="777240"/>
          </a:xfrm>
          <a:prstGeom prst="rect">
            <a:avLst/>
          </a:prstGeom>
          <a:noFill/>
          <a:ln/>
        </p:spPr>
        <p:txBody>
          <a:bodyPr wrap="square" lIns="0" tIns="0" rIns="0" bIns="0" rtlCol="0" anchor="ctr"/>
          <a:lstStyle/>
          <a:p>
            <a:pPr indent="0" marL="0">
              <a:buNone/>
            </a:pPr>
            <a:r>
              <a:rPr lang="en-US" sz="1400" dirty="0">
                <a:solidFill>
                  <a:srgbClr val="1E231F"/>
                </a:solidFill>
              </a:rPr>
              <a:t>No system is replaced. The workers use the systems we already run, under their own logins, through standard interfaces.</a:t>
            </a:r>
            <a:endParaRPr lang="en-US" sz="1400" dirty="0"/>
          </a:p>
        </p:txBody>
      </p:sp>
      <p:sp>
        <p:nvSpPr>
          <p:cNvPr id="6" name="Shape 4"/>
          <p:cNvSpPr/>
          <p:nvPr/>
        </p:nvSpPr>
        <p:spPr>
          <a:xfrm>
            <a:off x="548640" y="2724912"/>
            <a:ext cx="11064240" cy="1024128"/>
          </a:xfrm>
          <a:prstGeom prst="roundRect">
            <a:avLst>
              <a:gd name="adj" fmla="val 7143"/>
            </a:avLst>
          </a:prstGeom>
          <a:solidFill>
            <a:srgbClr val="FFFFFF"/>
          </a:solidFill>
          <a:ln w="9525">
            <a:solidFill>
              <a:srgbClr val="C9D4CE"/>
            </a:solidFill>
            <a:prstDash val="solid"/>
          </a:ln>
        </p:spPr>
      </p:sp>
      <p:sp>
        <p:nvSpPr>
          <p:cNvPr id="7" name="Text 5"/>
          <p:cNvSpPr txBox="1"/>
          <p:nvPr/>
        </p:nvSpPr>
        <p:spPr>
          <a:xfrm>
            <a:off x="868680" y="2852928"/>
            <a:ext cx="3108960" cy="777240"/>
          </a:xfrm>
          <a:prstGeom prst="rect">
            <a:avLst/>
          </a:prstGeom>
          <a:noFill/>
          <a:ln/>
        </p:spPr>
        <p:txBody>
          <a:bodyPr wrap="square" lIns="0" tIns="0" rIns="0" bIns="0" rtlCol="0" anchor="ctr"/>
          <a:lstStyle/>
          <a:p>
            <a:pPr indent="0" marL="0">
              <a:buNone/>
            </a:pPr>
            <a:r>
              <a:rPr lang="en-US" sz="1700" b="1" dirty="0">
                <a:solidFill>
                  <a:srgbClr val="0E5D49"/>
                </a:solidFill>
              </a:rPr>
              <a:t>Not a redundancy plan</a:t>
            </a:r>
            <a:endParaRPr lang="en-US" sz="1700" dirty="0"/>
          </a:p>
        </p:txBody>
      </p:sp>
      <p:sp>
        <p:nvSpPr>
          <p:cNvPr id="8" name="Text 6"/>
          <p:cNvSpPr txBox="1"/>
          <p:nvPr/>
        </p:nvSpPr>
        <p:spPr>
          <a:xfrm>
            <a:off x="4206240" y="2852928"/>
            <a:ext cx="7132320" cy="777240"/>
          </a:xfrm>
          <a:prstGeom prst="rect">
            <a:avLst/>
          </a:prstGeom>
          <a:noFill/>
          <a:ln/>
        </p:spPr>
        <p:txBody>
          <a:bodyPr wrap="square" lIns="0" tIns="0" rIns="0" bIns="0" rtlCol="0" anchor="ctr"/>
          <a:lstStyle/>
          <a:p>
            <a:pPr indent="0" marL="0">
              <a:buNone/>
            </a:pPr>
            <a:r>
              <a:rPr lang="en-US" sz="1400" dirty="0">
                <a:solidFill>
                  <a:srgbClr val="1E231F"/>
                </a:solidFill>
              </a:rPr>
              <a:t>Minutes returned are capacity redeployed to the work we are short of hours for. Nobody in the published model counts imaginary headcount savings.</a:t>
            </a:r>
            <a:endParaRPr lang="en-US" sz="1400" dirty="0"/>
          </a:p>
        </p:txBody>
      </p:sp>
      <p:sp>
        <p:nvSpPr>
          <p:cNvPr id="9" name="Shape 7"/>
          <p:cNvSpPr/>
          <p:nvPr/>
        </p:nvSpPr>
        <p:spPr>
          <a:xfrm>
            <a:off x="548640" y="3895344"/>
            <a:ext cx="11064240" cy="1024128"/>
          </a:xfrm>
          <a:prstGeom prst="roundRect">
            <a:avLst>
              <a:gd name="adj" fmla="val 7143"/>
            </a:avLst>
          </a:prstGeom>
          <a:solidFill>
            <a:srgbClr val="EFF5F2"/>
          </a:solidFill>
          <a:ln w="9525">
            <a:solidFill>
              <a:srgbClr val="C9D4CE"/>
            </a:solidFill>
            <a:prstDash val="solid"/>
          </a:ln>
        </p:spPr>
      </p:sp>
      <p:sp>
        <p:nvSpPr>
          <p:cNvPr id="10" name="Text 8"/>
          <p:cNvSpPr txBox="1"/>
          <p:nvPr/>
        </p:nvSpPr>
        <p:spPr>
          <a:xfrm>
            <a:off x="868680" y="4023360"/>
            <a:ext cx="3108960" cy="777240"/>
          </a:xfrm>
          <a:prstGeom prst="rect">
            <a:avLst/>
          </a:prstGeom>
          <a:noFill/>
          <a:ln/>
        </p:spPr>
        <p:txBody>
          <a:bodyPr wrap="square" lIns="0" tIns="0" rIns="0" bIns="0" rtlCol="0" anchor="ctr"/>
          <a:lstStyle/>
          <a:p>
            <a:pPr indent="0" marL="0">
              <a:buNone/>
            </a:pPr>
            <a:r>
              <a:rPr lang="en-US" sz="1700" b="1" dirty="0">
                <a:solidFill>
                  <a:srgbClr val="0E5D49"/>
                </a:solidFill>
              </a:rPr>
              <a:t>Not tool shopping</a:t>
            </a:r>
            <a:endParaRPr lang="en-US" sz="1700" dirty="0"/>
          </a:p>
        </p:txBody>
      </p:sp>
      <p:sp>
        <p:nvSpPr>
          <p:cNvPr id="11" name="Text 9"/>
          <p:cNvSpPr txBox="1"/>
          <p:nvPr/>
        </p:nvSpPr>
        <p:spPr>
          <a:xfrm>
            <a:off x="4206240" y="4023360"/>
            <a:ext cx="7132320" cy="777240"/>
          </a:xfrm>
          <a:prstGeom prst="rect">
            <a:avLst/>
          </a:prstGeom>
          <a:noFill/>
          <a:ln/>
        </p:spPr>
        <p:txBody>
          <a:bodyPr wrap="square" lIns="0" tIns="0" rIns="0" bIns="0" rtlCol="0" anchor="ctr"/>
          <a:lstStyle/>
          <a:p>
            <a:pPr indent="0" marL="0">
              <a:buNone/>
            </a:pPr>
            <a:r>
              <a:rPr lang="en-US" sz="1400" dirty="0">
                <a:solidFill>
                  <a:srgbClr val="1E231F"/>
                </a:solidFill>
              </a:rPr>
              <a:t>We are not buying software and hoping. We hire a role from a one-page job specification, for a fixed term, under management.</a:t>
            </a:r>
            <a:endParaRPr lang="en-US" sz="1400" dirty="0"/>
          </a:p>
        </p:txBody>
      </p:sp>
      <p:sp>
        <p:nvSpPr>
          <p:cNvPr id="12" name="Shape 10"/>
          <p:cNvSpPr/>
          <p:nvPr/>
        </p:nvSpPr>
        <p:spPr>
          <a:xfrm>
            <a:off x="548640" y="5065776"/>
            <a:ext cx="11064240" cy="1024128"/>
          </a:xfrm>
          <a:prstGeom prst="roundRect">
            <a:avLst>
              <a:gd name="adj" fmla="val 7143"/>
            </a:avLst>
          </a:prstGeom>
          <a:solidFill>
            <a:srgbClr val="FFFFFF"/>
          </a:solidFill>
          <a:ln w="9525">
            <a:solidFill>
              <a:srgbClr val="C9D4CE"/>
            </a:solidFill>
            <a:prstDash val="solid"/>
          </a:ln>
        </p:spPr>
      </p:sp>
      <p:sp>
        <p:nvSpPr>
          <p:cNvPr id="13" name="Text 11"/>
          <p:cNvSpPr txBox="1"/>
          <p:nvPr/>
        </p:nvSpPr>
        <p:spPr>
          <a:xfrm>
            <a:off x="868680" y="5193792"/>
            <a:ext cx="3108960" cy="777240"/>
          </a:xfrm>
          <a:prstGeom prst="rect">
            <a:avLst/>
          </a:prstGeom>
          <a:noFill/>
          <a:ln/>
        </p:spPr>
        <p:txBody>
          <a:bodyPr wrap="square" lIns="0" tIns="0" rIns="0" bIns="0" rtlCol="0" anchor="ctr"/>
          <a:lstStyle/>
          <a:p>
            <a:pPr indent="0" marL="0">
              <a:buNone/>
            </a:pPr>
            <a:r>
              <a:rPr lang="en-US" sz="1700" b="1" dirty="0">
                <a:solidFill>
                  <a:srgbClr val="0E5D49"/>
                </a:solidFill>
              </a:rPr>
              <a:t>Not unsupervised AI</a:t>
            </a:r>
            <a:endParaRPr lang="en-US" sz="1700" dirty="0"/>
          </a:p>
        </p:txBody>
      </p:sp>
      <p:sp>
        <p:nvSpPr>
          <p:cNvPr id="14" name="Text 12"/>
          <p:cNvSpPr txBox="1"/>
          <p:nvPr/>
        </p:nvSpPr>
        <p:spPr>
          <a:xfrm>
            <a:off x="4206240" y="5193792"/>
            <a:ext cx="7132320" cy="777240"/>
          </a:xfrm>
          <a:prstGeom prst="rect">
            <a:avLst/>
          </a:prstGeom>
          <a:noFill/>
          <a:ln/>
        </p:spPr>
        <p:txBody>
          <a:bodyPr wrap="square" lIns="0" tIns="0" rIns="0" bIns="0" rtlCol="0" anchor="ctr"/>
          <a:lstStyle/>
          <a:p>
            <a:pPr indent="0" marL="0">
              <a:buNone/>
            </a:pPr>
            <a:r>
              <a:rPr lang="en-US" sz="1400" dirty="0">
                <a:solidFill>
                  <a:srgbClr val="1E231F"/>
                </a:solidFill>
              </a:rPr>
              <a:t>Every worker runs inside an approval queue our own people control, with hard limits enforced in code and a stop switch measured in seconds.</a:t>
            </a:r>
            <a:endParaRPr lang="en-US" sz="140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route: analysis first, staffing second</a:t>
            </a:r>
            <a:endParaRPr lang="en-US" sz="3000" dirty="0"/>
          </a:p>
        </p:txBody>
      </p:sp>
      <p:sp>
        <p:nvSpPr>
          <p:cNvPr id="3" name="Text 1"/>
          <p:cNvSpPr txBox="1"/>
          <p:nvPr/>
        </p:nvSpPr>
        <p:spPr>
          <a:xfrm>
            <a:off x="548640" y="1463040"/>
            <a:ext cx="10972800" cy="457200"/>
          </a:xfrm>
          <a:prstGeom prst="rect">
            <a:avLst/>
          </a:prstGeom>
          <a:noFill/>
          <a:ln/>
        </p:spPr>
        <p:txBody>
          <a:bodyPr wrap="square" lIns="0" tIns="0" rIns="0" bIns="0" rtlCol="0" anchor="ctr"/>
          <a:lstStyle/>
          <a:p>
            <a:pPr indent="0" marL="0">
              <a:buNone/>
            </a:pPr>
            <a:r>
              <a:rPr lang="en-US" sz="1500" dirty="0">
                <a:solidFill>
                  <a:srgbClr val="1E231F"/>
                </a:solidFill>
              </a:rPr>
              <a:t>Every leak the analysis finds is sorted by one test before anything is bought:</a:t>
            </a:r>
            <a:endParaRPr lang="en-US" sz="1500" dirty="0"/>
          </a:p>
        </p:txBody>
      </p:sp>
      <p:sp>
        <p:nvSpPr>
          <p:cNvPr id="4" name="Shape 2"/>
          <p:cNvSpPr/>
          <p:nvPr/>
        </p:nvSpPr>
        <p:spPr>
          <a:xfrm>
            <a:off x="548640" y="2103120"/>
            <a:ext cx="5440680" cy="2834640"/>
          </a:xfrm>
          <a:prstGeom prst="roundRect">
            <a:avLst>
              <a:gd name="adj" fmla="val 2581"/>
            </a:avLst>
          </a:prstGeom>
          <a:solidFill>
            <a:srgbClr val="EFF5F2"/>
          </a:solidFill>
          <a:ln w="9525">
            <a:solidFill>
              <a:srgbClr val="C9D4CE"/>
            </a:solidFill>
            <a:prstDash val="solid"/>
          </a:ln>
        </p:spPr>
      </p:sp>
      <p:sp>
        <p:nvSpPr>
          <p:cNvPr id="5" name="Text 3"/>
          <p:cNvSpPr txBox="1"/>
          <p:nvPr/>
        </p:nvSpPr>
        <p:spPr>
          <a:xfrm>
            <a:off x="868680" y="2377440"/>
            <a:ext cx="4846320" cy="777240"/>
          </a:xfrm>
          <a:prstGeom prst="rect">
            <a:avLst/>
          </a:prstGeom>
          <a:noFill/>
          <a:ln/>
        </p:spPr>
        <p:txBody>
          <a:bodyPr wrap="square" lIns="0" tIns="0" rIns="0" bIns="0" rtlCol="0" anchor="ctr"/>
          <a:lstStyle/>
          <a:p>
            <a:pPr indent="0" marL="0">
              <a:buNone/>
            </a:pPr>
            <a:r>
              <a:rPr lang="en-US" sz="1700" b="1" dirty="0">
                <a:solidFill>
                  <a:srgbClr val="1E231F"/>
                </a:solidFill>
              </a:rPr>
              <a:t>Is it a choice the owners have not made?</a:t>
            </a:r>
            <a:endParaRPr lang="en-US" sz="1700" dirty="0"/>
          </a:p>
        </p:txBody>
      </p:sp>
      <p:sp>
        <p:nvSpPr>
          <p:cNvPr id="6" name="Text 4"/>
          <p:cNvSpPr txBox="1"/>
          <p:nvPr/>
        </p:nvSpPr>
        <p:spPr>
          <a:xfrm>
            <a:off x="868680" y="3200400"/>
            <a:ext cx="4846320" cy="1554480"/>
          </a:xfrm>
          <a:prstGeom prst="rect">
            <a:avLst/>
          </a:prstGeom>
          <a:noFill/>
          <a:ln/>
        </p:spPr>
        <p:txBody>
          <a:bodyPr wrap="square" lIns="0" tIns="0" rIns="0" bIns="0" rtlCol="0" anchor="ctr"/>
          <a:lstStyle/>
          <a:p>
            <a:pPr indent="0" marL="0">
              <a:buNone/>
            </a:pPr>
            <a:r>
              <a:rPr lang="en-US" sz="1300" dirty="0">
                <a:solidFill>
                  <a:srgbClr val="50564F"/>
                </a:solidFill>
              </a:rPr>
              <a:t>Then it is a strategy problem and it stays with this board. Pricing, concentration, succession, which market to grow: no amount of automation answers an unmade decision, and automating around one only hides it.</a:t>
            </a:r>
            <a:endParaRPr lang="en-US" sz="1300" dirty="0"/>
          </a:p>
        </p:txBody>
      </p:sp>
      <p:sp>
        <p:nvSpPr>
          <p:cNvPr id="7" name="Shape 5"/>
          <p:cNvSpPr/>
          <p:nvPr/>
        </p:nvSpPr>
        <p:spPr>
          <a:xfrm>
            <a:off x="6172200" y="2103120"/>
            <a:ext cx="5440680" cy="2834640"/>
          </a:xfrm>
          <a:prstGeom prst="roundRect">
            <a:avLst>
              <a:gd name="adj" fmla="val 2581"/>
            </a:avLst>
          </a:prstGeom>
          <a:solidFill>
            <a:srgbClr val="EFF5F2"/>
          </a:solidFill>
          <a:ln w="9525">
            <a:solidFill>
              <a:srgbClr val="C9D4CE"/>
            </a:solidFill>
            <a:prstDash val="solid"/>
          </a:ln>
        </p:spPr>
      </p:sp>
      <p:sp>
        <p:nvSpPr>
          <p:cNvPr id="8" name="Text 6"/>
          <p:cNvSpPr txBox="1"/>
          <p:nvPr/>
        </p:nvSpPr>
        <p:spPr>
          <a:xfrm>
            <a:off x="6492240" y="2377440"/>
            <a:ext cx="4846320" cy="777240"/>
          </a:xfrm>
          <a:prstGeom prst="rect">
            <a:avLst/>
          </a:prstGeom>
          <a:noFill/>
          <a:ln/>
        </p:spPr>
        <p:txBody>
          <a:bodyPr wrap="square" lIns="0" tIns="0" rIns="0" bIns="0" rtlCol="0" anchor="ctr"/>
          <a:lstStyle/>
          <a:p>
            <a:pPr indent="0" marL="0">
              <a:buNone/>
            </a:pPr>
            <a:r>
              <a:rPr lang="en-US" sz="1700" b="1" dirty="0">
                <a:solidFill>
                  <a:srgbClr val="1E231F"/>
                </a:solidFill>
              </a:rPr>
              <a:t>Is it defined work, short of hours?</a:t>
            </a:r>
            <a:endParaRPr lang="en-US" sz="1700" dirty="0"/>
          </a:p>
        </p:txBody>
      </p:sp>
      <p:sp>
        <p:nvSpPr>
          <p:cNvPr id="9" name="Text 7"/>
          <p:cNvSpPr txBox="1"/>
          <p:nvPr/>
        </p:nvSpPr>
        <p:spPr>
          <a:xfrm>
            <a:off x="6492240" y="3200400"/>
            <a:ext cx="4846320" cy="1554480"/>
          </a:xfrm>
          <a:prstGeom prst="rect">
            <a:avLst/>
          </a:prstGeom>
          <a:noFill/>
          <a:ln/>
        </p:spPr>
        <p:txBody>
          <a:bodyPr wrap="square" lIns="0" tIns="0" rIns="0" bIns="0" rtlCol="0" anchor="ctr"/>
          <a:lstStyle/>
          <a:p>
            <a:pPr indent="0" marL="0">
              <a:buNone/>
            </a:pPr>
            <a:r>
              <a:rPr lang="en-US" sz="1300" dirty="0">
                <a:solidFill>
                  <a:srgbClr val="50564F"/>
                </a:solidFill>
              </a:rPr>
              <a:t>Then it is a staffing problem: measurable work everyone understands that simply is not done, because nobody has the hours. That is what gets staffed, by a person or by a worker, for a fixed term.</a:t>
            </a:r>
            <a:endParaRPr lang="en-US" sz="1300" dirty="0"/>
          </a:p>
        </p:txBody>
      </p:sp>
      <p:sp>
        <p:nvSpPr>
          <p:cNvPr id="10" name="Text 8"/>
          <p:cNvSpPr txBox="1"/>
          <p:nvPr/>
        </p:nvSpPr>
        <p:spPr>
          <a:xfrm>
            <a:off x="548640" y="5212080"/>
            <a:ext cx="11064240" cy="1005840"/>
          </a:xfrm>
          <a:prstGeom prst="rect">
            <a:avLst/>
          </a:prstGeom>
          <a:noFill/>
          <a:ln/>
        </p:spPr>
        <p:txBody>
          <a:bodyPr wrap="square" lIns="0" tIns="0" rIns="0" bIns="0" rtlCol="0" anchor="ctr"/>
          <a:lstStyle/>
          <a:p>
            <a:pPr indent="0" marL="0">
              <a:buNone/>
            </a:pPr>
            <a:r>
              <a:rPr lang="en-US" sz="1350" b="1" dirty="0">
                <a:solidFill>
                  <a:srgbClr val="1E231F"/>
                </a:solidFill>
              </a:rPr>
              <a:t>Who does what: </a:t>
            </a:r>
            <a:pPr indent="0" marL="0">
              <a:buNone/>
            </a:pPr>
            <a:r>
              <a:rPr lang="en-US" sz="1350" dirty="0">
                <a:solidFill>
                  <a:srgbClr val="50564F"/>
                </a:solidFill>
              </a:rPr>
              <a:t>the analysis is a consultancy engagement (TCEL); the staffing is its delivery arm (GRABS). We buy them in that order, and the analysis is allowed to conclude that we should buy nothing. In the published case studies, the biggest finding by value went to the board, not to a worker.</a:t>
            </a:r>
            <a:endParaRPr lang="en-US" sz="13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method, in three steps</a:t>
            </a:r>
            <a:endParaRPr lang="en-US" sz="3000" dirty="0"/>
          </a:p>
        </p:txBody>
      </p:sp>
      <p:sp>
        <p:nvSpPr>
          <p:cNvPr id="3" name="Shape 1"/>
          <p:cNvSpPr/>
          <p:nvPr/>
        </p:nvSpPr>
        <p:spPr>
          <a:xfrm>
            <a:off x="548640" y="1600200"/>
            <a:ext cx="3520440" cy="3931920"/>
          </a:xfrm>
          <a:prstGeom prst="roundRect">
            <a:avLst>
              <a:gd name="adj" fmla="val 2078"/>
            </a:avLst>
          </a:prstGeom>
          <a:solidFill>
            <a:srgbClr val="EFF5F2"/>
          </a:solidFill>
          <a:ln w="9525">
            <a:solidFill>
              <a:srgbClr val="C9D4CE"/>
            </a:solidFill>
            <a:prstDash val="solid"/>
          </a:ln>
        </p:spPr>
      </p:sp>
      <p:sp>
        <p:nvSpPr>
          <p:cNvPr id="4" name="Shape 2"/>
          <p:cNvSpPr/>
          <p:nvPr/>
        </p:nvSpPr>
        <p:spPr>
          <a:xfrm>
            <a:off x="822960" y="1874520"/>
            <a:ext cx="777240" cy="777240"/>
          </a:xfrm>
          <a:prstGeom prst="ellipse">
            <a:avLst/>
          </a:prstGeom>
          <a:solidFill>
            <a:srgbClr val="FFFFFF"/>
          </a:solidFill>
          <a:ln w="9525">
            <a:solidFill>
              <a:srgbClr val="C9D4CE"/>
            </a:solidFill>
            <a:prstDash val="solid"/>
          </a:ln>
        </p:spPr>
      </p:sp>
      <p:pic>
        <p:nvPicPr>
          <p:cNvPr id="5" name="Image 0" descr="preencoded.png">    </p:cNvPr>
          <p:cNvPicPr>
            <a:picLocks noChangeAspect="1"/>
          </p:cNvPicPr>
          <p:nvPr/>
        </p:nvPicPr>
        <p:blipFill>
          <a:blip r:embed="rId1"/>
          <a:stretch>
            <a:fillRect/>
          </a:stretch>
        </p:blipFill>
        <p:spPr>
          <a:xfrm>
            <a:off x="1009498" y="2061058"/>
            <a:ext cx="404165" cy="404165"/>
          </a:xfrm>
          <a:prstGeom prst="rect">
            <a:avLst/>
          </a:prstGeom>
        </p:spPr>
      </p:pic>
      <p:sp>
        <p:nvSpPr>
          <p:cNvPr id="6" name="Text 3"/>
          <p:cNvSpPr txBox="1"/>
          <p:nvPr/>
        </p:nvSpPr>
        <p:spPr>
          <a:xfrm>
            <a:off x="3200400" y="1920240"/>
            <a:ext cx="685800" cy="640080"/>
          </a:xfrm>
          <a:prstGeom prst="rect">
            <a:avLst/>
          </a:prstGeom>
          <a:noFill/>
          <a:ln/>
        </p:spPr>
        <p:txBody>
          <a:bodyPr wrap="square" lIns="0" tIns="0" rIns="0" bIns="0" rtlCol="0" anchor="ctr"/>
          <a:lstStyle/>
          <a:p>
            <a:pPr algn="r" indent="0" marL="0">
              <a:buNone/>
            </a:pPr>
            <a:r>
              <a:rPr lang="en-US" sz="2600" b="1" dirty="0">
                <a:solidFill>
                  <a:srgbClr val="C9D4CE"/>
                </a:solidFill>
                <a:latin typeface="Cambria" pitchFamily="34" charset="0"/>
                <a:ea typeface="Cambria" pitchFamily="34" charset="-122"/>
                <a:cs typeface="Cambria" pitchFamily="34" charset="-120"/>
              </a:rPr>
              <a:t>01</a:t>
            </a:r>
            <a:endParaRPr lang="en-US" sz="2600" dirty="0"/>
          </a:p>
        </p:txBody>
      </p:sp>
      <p:sp>
        <p:nvSpPr>
          <p:cNvPr id="7" name="Text 4"/>
          <p:cNvSpPr txBox="1"/>
          <p:nvPr/>
        </p:nvSpPr>
        <p:spPr>
          <a:xfrm>
            <a:off x="822960" y="2834640"/>
            <a:ext cx="2971800" cy="548640"/>
          </a:xfrm>
          <a:prstGeom prst="rect">
            <a:avLst/>
          </a:prstGeom>
          <a:noFill/>
          <a:ln/>
        </p:spPr>
        <p:txBody>
          <a:bodyPr wrap="square" lIns="0" tIns="0" rIns="0" bIns="0" rtlCol="0" anchor="ctr"/>
          <a:lstStyle/>
          <a:p>
            <a:pPr indent="0" marL="0">
              <a:buNone/>
            </a:pPr>
            <a:r>
              <a:rPr lang="en-US" sz="1800" b="1" dirty="0">
                <a:solidFill>
                  <a:srgbClr val="1E231F"/>
                </a:solidFill>
              </a:rPr>
              <a:t>Find the grabs</a:t>
            </a:r>
            <a:endParaRPr lang="en-US" sz="1800" dirty="0"/>
          </a:p>
        </p:txBody>
      </p:sp>
      <p:sp>
        <p:nvSpPr>
          <p:cNvPr id="8" name="Text 5"/>
          <p:cNvSpPr txBox="1"/>
          <p:nvPr/>
        </p:nvSpPr>
        <p:spPr>
          <a:xfrm>
            <a:off x="822960" y="3429000"/>
            <a:ext cx="2971800" cy="1920240"/>
          </a:xfrm>
          <a:prstGeom prst="rect">
            <a:avLst/>
          </a:prstGeom>
          <a:noFill/>
          <a:ln/>
        </p:spPr>
        <p:txBody>
          <a:bodyPr wrap="square" lIns="0" tIns="0" rIns="0" bIns="0" rtlCol="0" anchor="ctr"/>
          <a:lstStyle/>
          <a:p>
            <a:pPr indent="0" marL="0">
              <a:buNone/>
            </a:pPr>
            <a:r>
              <a:rPr lang="en-US" sz="1250" dirty="0">
                <a:solidFill>
                  <a:srgbClr val="50564F"/>
                </a:solidFill>
              </a:rPr>
              <a:t>One process measured for one week, from our own records, never from a workshop. Out of it: where the work waits, for how long, and what each wait costs at our numbers.</a:t>
            </a:r>
            <a:endParaRPr lang="en-US" sz="1250" dirty="0"/>
          </a:p>
        </p:txBody>
      </p:sp>
      <p:sp>
        <p:nvSpPr>
          <p:cNvPr id="9" name="Shape 6"/>
          <p:cNvSpPr/>
          <p:nvPr/>
        </p:nvSpPr>
        <p:spPr>
          <a:xfrm>
            <a:off x="4315968" y="1600200"/>
            <a:ext cx="3520440" cy="3931920"/>
          </a:xfrm>
          <a:prstGeom prst="roundRect">
            <a:avLst>
              <a:gd name="adj" fmla="val 2078"/>
            </a:avLst>
          </a:prstGeom>
          <a:solidFill>
            <a:srgbClr val="EFF5F2"/>
          </a:solidFill>
          <a:ln w="9525">
            <a:solidFill>
              <a:srgbClr val="C9D4CE"/>
            </a:solidFill>
            <a:prstDash val="solid"/>
          </a:ln>
        </p:spPr>
      </p:sp>
      <p:sp>
        <p:nvSpPr>
          <p:cNvPr id="10" name="Shape 7"/>
          <p:cNvSpPr/>
          <p:nvPr/>
        </p:nvSpPr>
        <p:spPr>
          <a:xfrm>
            <a:off x="4590288" y="1874520"/>
            <a:ext cx="777240" cy="777240"/>
          </a:xfrm>
          <a:prstGeom prst="ellipse">
            <a:avLst/>
          </a:prstGeom>
          <a:solidFill>
            <a:srgbClr val="FFFFFF"/>
          </a:solidFill>
          <a:ln w="9525">
            <a:solidFill>
              <a:srgbClr val="C9D4CE"/>
            </a:solidFill>
            <a:prstDash val="solid"/>
          </a:ln>
        </p:spPr>
      </p:sp>
      <p:pic>
        <p:nvPicPr>
          <p:cNvPr id="11" name="Image 1" descr="preencoded.png">    </p:cNvPr>
          <p:cNvPicPr>
            <a:picLocks noChangeAspect="1"/>
          </p:cNvPicPr>
          <p:nvPr/>
        </p:nvPicPr>
        <p:blipFill>
          <a:blip r:embed="rId2"/>
          <a:stretch>
            <a:fillRect/>
          </a:stretch>
        </p:blipFill>
        <p:spPr>
          <a:xfrm>
            <a:off x="4776826" y="2061058"/>
            <a:ext cx="404165" cy="404165"/>
          </a:xfrm>
          <a:prstGeom prst="rect">
            <a:avLst/>
          </a:prstGeom>
        </p:spPr>
      </p:pic>
      <p:sp>
        <p:nvSpPr>
          <p:cNvPr id="12" name="Text 8"/>
          <p:cNvSpPr txBox="1"/>
          <p:nvPr/>
        </p:nvSpPr>
        <p:spPr>
          <a:xfrm>
            <a:off x="6967728" y="1920240"/>
            <a:ext cx="685800" cy="640080"/>
          </a:xfrm>
          <a:prstGeom prst="rect">
            <a:avLst/>
          </a:prstGeom>
          <a:noFill/>
          <a:ln/>
        </p:spPr>
        <p:txBody>
          <a:bodyPr wrap="square" lIns="0" tIns="0" rIns="0" bIns="0" rtlCol="0" anchor="ctr"/>
          <a:lstStyle/>
          <a:p>
            <a:pPr algn="r" indent="0" marL="0">
              <a:buNone/>
            </a:pPr>
            <a:r>
              <a:rPr lang="en-US" sz="2600" b="1" dirty="0">
                <a:solidFill>
                  <a:srgbClr val="C9D4CE"/>
                </a:solidFill>
                <a:latin typeface="Cambria" pitchFamily="34" charset="0"/>
                <a:ea typeface="Cambria" pitchFamily="34" charset="-122"/>
                <a:cs typeface="Cambria" pitchFamily="34" charset="-120"/>
              </a:rPr>
              <a:t>02</a:t>
            </a:r>
            <a:endParaRPr lang="en-US" sz="2600" dirty="0"/>
          </a:p>
        </p:txBody>
      </p:sp>
      <p:sp>
        <p:nvSpPr>
          <p:cNvPr id="13" name="Text 9"/>
          <p:cNvSpPr txBox="1"/>
          <p:nvPr/>
        </p:nvSpPr>
        <p:spPr>
          <a:xfrm>
            <a:off x="4590288" y="2834640"/>
            <a:ext cx="2971800" cy="548640"/>
          </a:xfrm>
          <a:prstGeom prst="rect">
            <a:avLst/>
          </a:prstGeom>
          <a:noFill/>
          <a:ln/>
        </p:spPr>
        <p:txBody>
          <a:bodyPr wrap="square" lIns="0" tIns="0" rIns="0" bIns="0" rtlCol="0" anchor="ctr"/>
          <a:lstStyle/>
          <a:p>
            <a:pPr indent="0" marL="0">
              <a:buNone/>
            </a:pPr>
            <a:r>
              <a:rPr lang="en-US" sz="1800" b="1" dirty="0">
                <a:solidFill>
                  <a:srgbClr val="1E231F"/>
                </a:solidFill>
              </a:rPr>
              <a:t>Read the card</a:t>
            </a:r>
            <a:endParaRPr lang="en-US" sz="1800" dirty="0"/>
          </a:p>
        </p:txBody>
      </p:sp>
      <p:sp>
        <p:nvSpPr>
          <p:cNvPr id="14" name="Text 10"/>
          <p:cNvSpPr txBox="1"/>
          <p:nvPr/>
        </p:nvSpPr>
        <p:spPr>
          <a:xfrm>
            <a:off x="4590288" y="3429000"/>
            <a:ext cx="2971800" cy="1920240"/>
          </a:xfrm>
          <a:prstGeom prst="rect">
            <a:avLst/>
          </a:prstGeom>
          <a:noFill/>
          <a:ln/>
        </p:spPr>
        <p:txBody>
          <a:bodyPr wrap="square" lIns="0" tIns="0" rIns="0" bIns="0" rtlCol="0" anchor="ctr"/>
          <a:lstStyle/>
          <a:p>
            <a:pPr indent="0" marL="0">
              <a:buNone/>
            </a:pPr>
            <a:r>
              <a:rPr lang="en-US" sz="1250" dirty="0">
                <a:solidFill>
                  <a:srgbClr val="50564F"/>
                </a:solidFill>
              </a:rPr>
              <a:t>The hire is proposed on one page, the Role Card: what it knows, what it can do, how it behaves, what it may touch, how far it can go before it must ask, and what it needs from us.</a:t>
            </a:r>
            <a:endParaRPr lang="en-US" sz="1250" dirty="0"/>
          </a:p>
        </p:txBody>
      </p:sp>
      <p:sp>
        <p:nvSpPr>
          <p:cNvPr id="15" name="Shape 11"/>
          <p:cNvSpPr/>
          <p:nvPr/>
        </p:nvSpPr>
        <p:spPr>
          <a:xfrm>
            <a:off x="8083296" y="1600200"/>
            <a:ext cx="3520440" cy="3931920"/>
          </a:xfrm>
          <a:prstGeom prst="roundRect">
            <a:avLst>
              <a:gd name="adj" fmla="val 2078"/>
            </a:avLst>
          </a:prstGeom>
          <a:solidFill>
            <a:srgbClr val="EFF5F2"/>
          </a:solidFill>
          <a:ln w="9525">
            <a:solidFill>
              <a:srgbClr val="C9D4CE"/>
            </a:solidFill>
            <a:prstDash val="solid"/>
          </a:ln>
        </p:spPr>
      </p:sp>
      <p:sp>
        <p:nvSpPr>
          <p:cNvPr id="16" name="Shape 12"/>
          <p:cNvSpPr/>
          <p:nvPr/>
        </p:nvSpPr>
        <p:spPr>
          <a:xfrm>
            <a:off x="8357616" y="1874520"/>
            <a:ext cx="777240" cy="777240"/>
          </a:xfrm>
          <a:prstGeom prst="ellipse">
            <a:avLst/>
          </a:prstGeom>
          <a:solidFill>
            <a:srgbClr val="FFFFFF"/>
          </a:solidFill>
          <a:ln w="9525">
            <a:solidFill>
              <a:srgbClr val="C9D4CE"/>
            </a:solidFill>
            <a:prstDash val="solid"/>
          </a:ln>
        </p:spPr>
      </p:sp>
      <p:pic>
        <p:nvPicPr>
          <p:cNvPr id="17" name="Image 2" descr="preencoded.png">    </p:cNvPr>
          <p:cNvPicPr>
            <a:picLocks noChangeAspect="1"/>
          </p:cNvPicPr>
          <p:nvPr/>
        </p:nvPicPr>
        <p:blipFill>
          <a:blip r:embed="rId3"/>
          <a:stretch>
            <a:fillRect/>
          </a:stretch>
        </p:blipFill>
        <p:spPr>
          <a:xfrm>
            <a:off x="8544154" y="2061058"/>
            <a:ext cx="404165" cy="404165"/>
          </a:xfrm>
          <a:prstGeom prst="rect">
            <a:avLst/>
          </a:prstGeom>
        </p:spPr>
      </p:pic>
      <p:sp>
        <p:nvSpPr>
          <p:cNvPr id="18" name="Text 13"/>
          <p:cNvSpPr txBox="1"/>
          <p:nvPr/>
        </p:nvSpPr>
        <p:spPr>
          <a:xfrm>
            <a:off x="10735056" y="1920240"/>
            <a:ext cx="685800" cy="640080"/>
          </a:xfrm>
          <a:prstGeom prst="rect">
            <a:avLst/>
          </a:prstGeom>
          <a:noFill/>
          <a:ln/>
        </p:spPr>
        <p:txBody>
          <a:bodyPr wrap="square" lIns="0" tIns="0" rIns="0" bIns="0" rtlCol="0" anchor="ctr"/>
          <a:lstStyle/>
          <a:p>
            <a:pPr algn="r" indent="0" marL="0">
              <a:buNone/>
            </a:pPr>
            <a:r>
              <a:rPr lang="en-US" sz="2600" b="1" dirty="0">
                <a:solidFill>
                  <a:srgbClr val="C9D4CE"/>
                </a:solidFill>
                <a:latin typeface="Cambria" pitchFamily="34" charset="0"/>
                <a:ea typeface="Cambria" pitchFamily="34" charset="-122"/>
                <a:cs typeface="Cambria" pitchFamily="34" charset="-120"/>
              </a:rPr>
              <a:t>03</a:t>
            </a:r>
            <a:endParaRPr lang="en-US" sz="2600" dirty="0"/>
          </a:p>
        </p:txBody>
      </p:sp>
      <p:sp>
        <p:nvSpPr>
          <p:cNvPr id="19" name="Text 14"/>
          <p:cNvSpPr txBox="1"/>
          <p:nvPr/>
        </p:nvSpPr>
        <p:spPr>
          <a:xfrm>
            <a:off x="8357616" y="2834640"/>
            <a:ext cx="2971800" cy="548640"/>
          </a:xfrm>
          <a:prstGeom prst="rect">
            <a:avLst/>
          </a:prstGeom>
          <a:noFill/>
          <a:ln/>
        </p:spPr>
        <p:txBody>
          <a:bodyPr wrap="square" lIns="0" tIns="0" rIns="0" bIns="0" rtlCol="0" anchor="ctr"/>
          <a:lstStyle/>
          <a:p>
            <a:pPr indent="0" marL="0">
              <a:buNone/>
            </a:pPr>
            <a:r>
              <a:rPr lang="en-US" sz="1800" b="1" dirty="0">
                <a:solidFill>
                  <a:srgbClr val="1E231F"/>
                </a:solidFill>
              </a:rPr>
              <a:t>Manage the term</a:t>
            </a:r>
            <a:endParaRPr lang="en-US" sz="1800" dirty="0"/>
          </a:p>
        </p:txBody>
      </p:sp>
      <p:sp>
        <p:nvSpPr>
          <p:cNvPr id="20" name="Text 15"/>
          <p:cNvSpPr txBox="1"/>
          <p:nvPr/>
        </p:nvSpPr>
        <p:spPr>
          <a:xfrm>
            <a:off x="8357616" y="3429000"/>
            <a:ext cx="2971800" cy="1920240"/>
          </a:xfrm>
          <a:prstGeom prst="rect">
            <a:avLst/>
          </a:prstGeom>
          <a:noFill/>
          <a:ln/>
        </p:spPr>
        <p:txBody>
          <a:bodyPr wrap="square" lIns="0" tIns="0" rIns="0" bIns="0" rtlCol="0" anchor="ctr"/>
          <a:lstStyle/>
          <a:p>
            <a:pPr indent="0" marL="0">
              <a:buNone/>
            </a:pPr>
            <a:r>
              <a:rPr lang="en-US" sz="1250" dirty="0">
                <a:solidFill>
                  <a:srgbClr val="50564F"/>
                </a:solidFill>
              </a:rPr>
              <a:t>A fixed term under real management: a written Monday Report that must carry bad news, an approval queue we control, reviews at 30, 60 and 90 days, and an attested handover. We keep everything.</a:t>
            </a:r>
            <a:endParaRPr lang="en-US" sz="12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When is an AI worker safe to employ?</a:t>
            </a:r>
            <a:endParaRPr lang="en-US" sz="3000" dirty="0"/>
          </a:p>
        </p:txBody>
      </p:sp>
      <p:sp>
        <p:nvSpPr>
          <p:cNvPr id="3" name="Text 1"/>
          <p:cNvSpPr txBox="1"/>
          <p:nvPr/>
        </p:nvSpPr>
        <p:spPr>
          <a:xfrm>
            <a:off x="548640" y="1463040"/>
            <a:ext cx="10972800" cy="548640"/>
          </a:xfrm>
          <a:prstGeom prst="rect">
            <a:avLst/>
          </a:prstGeom>
          <a:noFill/>
          <a:ln/>
        </p:spPr>
        <p:txBody>
          <a:bodyPr wrap="square" lIns="0" tIns="0" rIns="0" bIns="0" rtlCol="0" anchor="ctr"/>
          <a:lstStyle/>
          <a:p>
            <a:pPr indent="0" marL="0">
              <a:buNone/>
            </a:pPr>
            <a:r>
              <a:rPr lang="en-US" sz="1500" dirty="0">
                <a:solidFill>
                  <a:srgbClr val="1E231F"/>
                </a:solidFill>
              </a:rPr>
              <a:t>The model's answer: when it passes the same four tests as a person. If any of the four is missing, it is not a hire, it is a tool with a job title, and we should not run it.</a:t>
            </a:r>
            <a:endParaRPr lang="en-US" sz="1500" dirty="0"/>
          </a:p>
        </p:txBody>
      </p:sp>
      <p:sp>
        <p:nvSpPr>
          <p:cNvPr id="4" name="Shape 2"/>
          <p:cNvSpPr/>
          <p:nvPr/>
        </p:nvSpPr>
        <p:spPr>
          <a:xfrm>
            <a:off x="548640" y="2240280"/>
            <a:ext cx="5440680" cy="1783080"/>
          </a:xfrm>
          <a:prstGeom prst="roundRect">
            <a:avLst>
              <a:gd name="adj" fmla="val 4103"/>
            </a:avLst>
          </a:prstGeom>
          <a:solidFill>
            <a:srgbClr val="EFF5F2"/>
          </a:solidFill>
          <a:ln w="9525">
            <a:solidFill>
              <a:srgbClr val="C9D4CE"/>
            </a:solidFill>
            <a:prstDash val="solid"/>
          </a:ln>
        </p:spPr>
      </p:sp>
      <p:sp>
        <p:nvSpPr>
          <p:cNvPr id="5" name="Shape 3"/>
          <p:cNvSpPr/>
          <p:nvPr/>
        </p:nvSpPr>
        <p:spPr>
          <a:xfrm>
            <a:off x="804672" y="2496312"/>
            <a:ext cx="658368" cy="658368"/>
          </a:xfrm>
          <a:prstGeom prst="ellipse">
            <a:avLst/>
          </a:prstGeom>
          <a:solidFill>
            <a:srgbClr val="FFFFFF"/>
          </a:solidFill>
          <a:ln w="9525">
            <a:solidFill>
              <a:srgbClr val="C9D4CE"/>
            </a:solidFill>
            <a:prstDash val="solid"/>
          </a:ln>
        </p:spPr>
      </p:sp>
      <p:pic>
        <p:nvPicPr>
          <p:cNvPr id="6" name="Image 0" descr="preencoded.png">    </p:cNvPr>
          <p:cNvPicPr>
            <a:picLocks noChangeAspect="1"/>
          </p:cNvPicPr>
          <p:nvPr/>
        </p:nvPicPr>
        <p:blipFill>
          <a:blip r:embed="rId1"/>
          <a:stretch>
            <a:fillRect/>
          </a:stretch>
        </p:blipFill>
        <p:spPr>
          <a:xfrm>
            <a:off x="962680" y="2654320"/>
            <a:ext cx="342351" cy="342351"/>
          </a:xfrm>
          <a:prstGeom prst="rect">
            <a:avLst/>
          </a:prstGeom>
        </p:spPr>
      </p:pic>
      <p:sp>
        <p:nvSpPr>
          <p:cNvPr id="7" name="Text 4"/>
          <p:cNvSpPr txBox="1"/>
          <p:nvPr/>
        </p:nvSpPr>
        <p:spPr>
          <a:xfrm>
            <a:off x="1691640" y="2478024"/>
            <a:ext cx="4114800" cy="457200"/>
          </a:xfrm>
          <a:prstGeom prst="rect">
            <a:avLst/>
          </a:prstGeom>
          <a:noFill/>
          <a:ln/>
        </p:spPr>
        <p:txBody>
          <a:bodyPr wrap="square" lIns="0" tIns="0" rIns="0" bIns="0" rtlCol="0" anchor="ctr"/>
          <a:lstStyle/>
          <a:p>
            <a:pPr indent="0" marL="0">
              <a:buNone/>
            </a:pPr>
            <a:r>
              <a:rPr lang="en-US" sz="1650" b="1" dirty="0">
                <a:solidFill>
                  <a:srgbClr val="1E231F"/>
                </a:solidFill>
              </a:rPr>
              <a:t>A job description</a:t>
            </a:r>
            <a:endParaRPr lang="en-US" sz="1650" dirty="0"/>
          </a:p>
        </p:txBody>
      </p:sp>
      <p:sp>
        <p:nvSpPr>
          <p:cNvPr id="8" name="Text 5"/>
          <p:cNvSpPr txBox="1"/>
          <p:nvPr/>
        </p:nvSpPr>
        <p:spPr>
          <a:xfrm>
            <a:off x="1691640" y="2953512"/>
            <a:ext cx="4114800" cy="960120"/>
          </a:xfrm>
          <a:prstGeom prst="rect">
            <a:avLst/>
          </a:prstGeom>
          <a:noFill/>
          <a:ln/>
        </p:spPr>
        <p:txBody>
          <a:bodyPr wrap="square" lIns="0" tIns="0" rIns="0" bIns="0" rtlCol="0" anchor="ctr"/>
          <a:lstStyle/>
          <a:p>
            <a:pPr indent="0" marL="0">
              <a:buNone/>
            </a:pPr>
            <a:r>
              <a:rPr lang="en-US" sz="1250" dirty="0">
                <a:solidFill>
                  <a:srgbClr val="50564F"/>
                </a:solidFill>
              </a:rPr>
              <a:t>A mission, KPIs, a defined scope and an authority grade. The role knows what it is for, and so do we.</a:t>
            </a:r>
            <a:endParaRPr lang="en-US" sz="1250" dirty="0"/>
          </a:p>
        </p:txBody>
      </p:sp>
      <p:sp>
        <p:nvSpPr>
          <p:cNvPr id="9" name="Shape 6"/>
          <p:cNvSpPr/>
          <p:nvPr/>
        </p:nvSpPr>
        <p:spPr>
          <a:xfrm>
            <a:off x="6172200" y="2240280"/>
            <a:ext cx="5440680" cy="1783080"/>
          </a:xfrm>
          <a:prstGeom prst="roundRect">
            <a:avLst>
              <a:gd name="adj" fmla="val 4103"/>
            </a:avLst>
          </a:prstGeom>
          <a:solidFill>
            <a:srgbClr val="EFF5F2"/>
          </a:solidFill>
          <a:ln w="9525">
            <a:solidFill>
              <a:srgbClr val="C9D4CE"/>
            </a:solidFill>
            <a:prstDash val="solid"/>
          </a:ln>
        </p:spPr>
      </p:sp>
      <p:sp>
        <p:nvSpPr>
          <p:cNvPr id="10" name="Shape 7"/>
          <p:cNvSpPr/>
          <p:nvPr/>
        </p:nvSpPr>
        <p:spPr>
          <a:xfrm>
            <a:off x="6428232" y="2496312"/>
            <a:ext cx="658368" cy="658368"/>
          </a:xfrm>
          <a:prstGeom prst="ellipse">
            <a:avLst/>
          </a:prstGeom>
          <a:solidFill>
            <a:srgbClr val="FFFFFF"/>
          </a:solidFill>
          <a:ln w="9525">
            <a:solidFill>
              <a:srgbClr val="C9D4CE"/>
            </a:solidFill>
            <a:prstDash val="solid"/>
          </a:ln>
        </p:spPr>
      </p:sp>
      <p:pic>
        <p:nvPicPr>
          <p:cNvPr id="11" name="Image 1" descr="preencoded.png">    </p:cNvPr>
          <p:cNvPicPr>
            <a:picLocks noChangeAspect="1"/>
          </p:cNvPicPr>
          <p:nvPr/>
        </p:nvPicPr>
        <p:blipFill>
          <a:blip r:embed="rId2"/>
          <a:stretch>
            <a:fillRect/>
          </a:stretch>
        </p:blipFill>
        <p:spPr>
          <a:xfrm>
            <a:off x="6586240" y="2654320"/>
            <a:ext cx="342351" cy="342351"/>
          </a:xfrm>
          <a:prstGeom prst="rect">
            <a:avLst/>
          </a:prstGeom>
        </p:spPr>
      </p:pic>
      <p:sp>
        <p:nvSpPr>
          <p:cNvPr id="12" name="Text 8"/>
          <p:cNvSpPr txBox="1"/>
          <p:nvPr/>
        </p:nvSpPr>
        <p:spPr>
          <a:xfrm>
            <a:off x="7315200" y="2478024"/>
            <a:ext cx="4114800" cy="457200"/>
          </a:xfrm>
          <a:prstGeom prst="rect">
            <a:avLst/>
          </a:prstGeom>
          <a:noFill/>
          <a:ln/>
        </p:spPr>
        <p:txBody>
          <a:bodyPr wrap="square" lIns="0" tIns="0" rIns="0" bIns="0" rtlCol="0" anchor="ctr"/>
          <a:lstStyle/>
          <a:p>
            <a:pPr indent="0" marL="0">
              <a:buNone/>
            </a:pPr>
            <a:r>
              <a:rPr lang="en-US" sz="1650" b="1" dirty="0">
                <a:solidFill>
                  <a:srgbClr val="1E231F"/>
                </a:solidFill>
              </a:rPr>
              <a:t>A manager</a:t>
            </a:r>
            <a:endParaRPr lang="en-US" sz="1650" dirty="0"/>
          </a:p>
        </p:txBody>
      </p:sp>
      <p:sp>
        <p:nvSpPr>
          <p:cNvPr id="13" name="Text 9"/>
          <p:cNvSpPr txBox="1"/>
          <p:nvPr/>
        </p:nvSpPr>
        <p:spPr>
          <a:xfrm>
            <a:off x="7315200" y="2953512"/>
            <a:ext cx="4114800" cy="960120"/>
          </a:xfrm>
          <a:prstGeom prst="rect">
            <a:avLst/>
          </a:prstGeom>
          <a:noFill/>
          <a:ln/>
        </p:spPr>
        <p:txBody>
          <a:bodyPr wrap="square" lIns="0" tIns="0" rIns="0" bIns="0" rtlCol="0" anchor="ctr"/>
          <a:lstStyle/>
          <a:p>
            <a:pPr indent="0" marL="0">
              <a:buNone/>
            </a:pPr>
            <a:r>
              <a:rPr lang="en-US" sz="1250" dirty="0">
                <a:solidFill>
                  <a:srgbClr val="50564F"/>
                </a:solidFill>
              </a:rPr>
              <a:t>A weekly written report, an approval queue, named escalation routes. The work is managed, not set loose.</a:t>
            </a:r>
            <a:endParaRPr lang="en-US" sz="1250" dirty="0"/>
          </a:p>
        </p:txBody>
      </p:sp>
      <p:sp>
        <p:nvSpPr>
          <p:cNvPr id="14" name="Shape 10"/>
          <p:cNvSpPr/>
          <p:nvPr/>
        </p:nvSpPr>
        <p:spPr>
          <a:xfrm>
            <a:off x="548640" y="4206240"/>
            <a:ext cx="5440680" cy="1783080"/>
          </a:xfrm>
          <a:prstGeom prst="roundRect">
            <a:avLst>
              <a:gd name="adj" fmla="val 4103"/>
            </a:avLst>
          </a:prstGeom>
          <a:solidFill>
            <a:srgbClr val="EFF5F2"/>
          </a:solidFill>
          <a:ln w="9525">
            <a:solidFill>
              <a:srgbClr val="C9D4CE"/>
            </a:solidFill>
            <a:prstDash val="solid"/>
          </a:ln>
        </p:spPr>
      </p:sp>
      <p:sp>
        <p:nvSpPr>
          <p:cNvPr id="15" name="Shape 11"/>
          <p:cNvSpPr/>
          <p:nvPr/>
        </p:nvSpPr>
        <p:spPr>
          <a:xfrm>
            <a:off x="804672" y="4462272"/>
            <a:ext cx="658368" cy="658368"/>
          </a:xfrm>
          <a:prstGeom prst="ellipse">
            <a:avLst/>
          </a:prstGeom>
          <a:solidFill>
            <a:srgbClr val="FFFFFF"/>
          </a:solidFill>
          <a:ln w="9525">
            <a:solidFill>
              <a:srgbClr val="C9D4CE"/>
            </a:solidFill>
            <a:prstDash val="solid"/>
          </a:ln>
        </p:spPr>
      </p:sp>
      <p:pic>
        <p:nvPicPr>
          <p:cNvPr id="16" name="Image 2" descr="preencoded.png">    </p:cNvPr>
          <p:cNvPicPr>
            <a:picLocks noChangeAspect="1"/>
          </p:cNvPicPr>
          <p:nvPr/>
        </p:nvPicPr>
        <p:blipFill>
          <a:blip r:embed="rId3"/>
          <a:stretch>
            <a:fillRect/>
          </a:stretch>
        </p:blipFill>
        <p:spPr>
          <a:xfrm>
            <a:off x="962680" y="4620280"/>
            <a:ext cx="342351" cy="342351"/>
          </a:xfrm>
          <a:prstGeom prst="rect">
            <a:avLst/>
          </a:prstGeom>
        </p:spPr>
      </p:pic>
      <p:sp>
        <p:nvSpPr>
          <p:cNvPr id="17" name="Text 12"/>
          <p:cNvSpPr txBox="1"/>
          <p:nvPr/>
        </p:nvSpPr>
        <p:spPr>
          <a:xfrm>
            <a:off x="1691640" y="4443984"/>
            <a:ext cx="4114800" cy="457200"/>
          </a:xfrm>
          <a:prstGeom prst="rect">
            <a:avLst/>
          </a:prstGeom>
          <a:noFill/>
          <a:ln/>
        </p:spPr>
        <p:txBody>
          <a:bodyPr wrap="square" lIns="0" tIns="0" rIns="0" bIns="0" rtlCol="0" anchor="ctr"/>
          <a:lstStyle/>
          <a:p>
            <a:pPr indent="0" marL="0">
              <a:buNone/>
            </a:pPr>
            <a:r>
              <a:rPr lang="en-US" sz="1650" b="1" dirty="0">
                <a:solidFill>
                  <a:srgbClr val="1E231F"/>
                </a:solidFill>
              </a:rPr>
              <a:t>A personnel file</a:t>
            </a:r>
            <a:endParaRPr lang="en-US" sz="1650" dirty="0"/>
          </a:p>
        </p:txBody>
      </p:sp>
      <p:sp>
        <p:nvSpPr>
          <p:cNvPr id="18" name="Text 13"/>
          <p:cNvSpPr txBox="1"/>
          <p:nvPr/>
        </p:nvSpPr>
        <p:spPr>
          <a:xfrm>
            <a:off x="1691640" y="4919472"/>
            <a:ext cx="4114800" cy="960120"/>
          </a:xfrm>
          <a:prstGeom prst="rect">
            <a:avLst/>
          </a:prstGeom>
          <a:noFill/>
          <a:ln/>
        </p:spPr>
        <p:txBody>
          <a:bodyPr wrap="square" lIns="0" tIns="0" rIns="0" bIns="0" rtlCol="0" anchor="ctr"/>
          <a:lstStyle/>
          <a:p>
            <a:pPr indent="0" marL="0">
              <a:buNone/>
            </a:pPr>
            <a:r>
              <a:rPr lang="en-US" sz="1250" dirty="0">
                <a:solidFill>
                  <a:srgbClr val="50564F"/>
                </a:solidFill>
              </a:rPr>
              <a:t>The vault: our context, our rules, our voice. Every action logged and attributable, and the file is ours.</a:t>
            </a:r>
            <a:endParaRPr lang="en-US" sz="1250" dirty="0"/>
          </a:p>
        </p:txBody>
      </p:sp>
      <p:sp>
        <p:nvSpPr>
          <p:cNvPr id="19" name="Shape 14"/>
          <p:cNvSpPr/>
          <p:nvPr/>
        </p:nvSpPr>
        <p:spPr>
          <a:xfrm>
            <a:off x="6172200" y="4206240"/>
            <a:ext cx="5440680" cy="1783080"/>
          </a:xfrm>
          <a:prstGeom prst="roundRect">
            <a:avLst>
              <a:gd name="adj" fmla="val 4103"/>
            </a:avLst>
          </a:prstGeom>
          <a:solidFill>
            <a:srgbClr val="EFF5F2"/>
          </a:solidFill>
          <a:ln w="9525">
            <a:solidFill>
              <a:srgbClr val="C9D4CE"/>
            </a:solidFill>
            <a:prstDash val="solid"/>
          </a:ln>
        </p:spPr>
      </p:sp>
      <p:sp>
        <p:nvSpPr>
          <p:cNvPr id="20" name="Shape 15"/>
          <p:cNvSpPr/>
          <p:nvPr/>
        </p:nvSpPr>
        <p:spPr>
          <a:xfrm>
            <a:off x="6428232" y="4462272"/>
            <a:ext cx="658368" cy="658368"/>
          </a:xfrm>
          <a:prstGeom prst="ellipse">
            <a:avLst/>
          </a:prstGeom>
          <a:solidFill>
            <a:srgbClr val="FFFFFF"/>
          </a:solidFill>
          <a:ln w="9525">
            <a:solidFill>
              <a:srgbClr val="C9D4CE"/>
            </a:solidFill>
            <a:prstDash val="solid"/>
          </a:ln>
        </p:spPr>
      </p:sp>
      <p:pic>
        <p:nvPicPr>
          <p:cNvPr id="21" name="Image 3" descr="preencoded.png">    </p:cNvPr>
          <p:cNvPicPr>
            <a:picLocks noChangeAspect="1"/>
          </p:cNvPicPr>
          <p:nvPr/>
        </p:nvPicPr>
        <p:blipFill>
          <a:blip r:embed="rId4"/>
          <a:stretch>
            <a:fillRect/>
          </a:stretch>
        </p:blipFill>
        <p:spPr>
          <a:xfrm>
            <a:off x="6586240" y="4620280"/>
            <a:ext cx="342351" cy="342351"/>
          </a:xfrm>
          <a:prstGeom prst="rect">
            <a:avLst/>
          </a:prstGeom>
        </p:spPr>
      </p:pic>
      <p:sp>
        <p:nvSpPr>
          <p:cNvPr id="22" name="Text 16"/>
          <p:cNvSpPr txBox="1"/>
          <p:nvPr/>
        </p:nvSpPr>
        <p:spPr>
          <a:xfrm>
            <a:off x="7315200" y="4443984"/>
            <a:ext cx="4114800" cy="457200"/>
          </a:xfrm>
          <a:prstGeom prst="rect">
            <a:avLst/>
          </a:prstGeom>
          <a:noFill/>
          <a:ln/>
        </p:spPr>
        <p:txBody>
          <a:bodyPr wrap="square" lIns="0" tIns="0" rIns="0" bIns="0" rtlCol="0" anchor="ctr"/>
          <a:lstStyle/>
          <a:p>
            <a:pPr indent="0" marL="0">
              <a:buNone/>
            </a:pPr>
            <a:r>
              <a:rPr lang="en-US" sz="1650" b="1" dirty="0">
                <a:solidFill>
                  <a:srgbClr val="1E231F"/>
                </a:solidFill>
              </a:rPr>
              <a:t>It can be sacked</a:t>
            </a:r>
            <a:endParaRPr lang="en-US" sz="1650" dirty="0"/>
          </a:p>
        </p:txBody>
      </p:sp>
      <p:sp>
        <p:nvSpPr>
          <p:cNvPr id="23" name="Text 17"/>
          <p:cNvSpPr txBox="1"/>
          <p:nvPr/>
        </p:nvSpPr>
        <p:spPr>
          <a:xfrm>
            <a:off x="7315200" y="4919472"/>
            <a:ext cx="4114800" cy="960120"/>
          </a:xfrm>
          <a:prstGeom prst="rect">
            <a:avLst/>
          </a:prstGeom>
          <a:noFill/>
          <a:ln/>
        </p:spPr>
        <p:txBody>
          <a:bodyPr wrap="square" lIns="0" tIns="0" rIns="0" bIns="0" rtlCol="0" anchor="ctr"/>
          <a:lstStyle/>
          <a:p>
            <a:pPr indent="0" marL="0">
              <a:buNone/>
            </a:pPr>
            <a:r>
              <a:rPr lang="en-US" sz="1250" dirty="0">
                <a:solidFill>
                  <a:srgbClr val="50564F"/>
                </a:solidFill>
              </a:rPr>
              <a:t>Caps enforced in code rather than by discipline, and a stop switch measured in seconds. We are never trapped.</a:t>
            </a:r>
            <a:endParaRPr lang="en-US" sz="12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controls we hold</a:t>
            </a:r>
            <a:endParaRPr lang="en-US" sz="3000" dirty="0"/>
          </a:p>
        </p:txBody>
      </p:sp>
      <p:sp>
        <p:nvSpPr>
          <p:cNvPr id="3" name="Shape 1"/>
          <p:cNvSpPr/>
          <p:nvPr/>
        </p:nvSpPr>
        <p:spPr>
          <a:xfrm>
            <a:off x="548640" y="1536192"/>
            <a:ext cx="566928" cy="566928"/>
          </a:xfrm>
          <a:prstGeom prst="ellipse">
            <a:avLst/>
          </a:prstGeom>
          <a:solidFill>
            <a:srgbClr val="EFF5F2"/>
          </a:solidFill>
          <a:ln w="9525">
            <a:solidFill>
              <a:srgbClr val="C9D4CE"/>
            </a:solidFill>
            <a:prstDash val="solid"/>
          </a:ln>
        </p:spPr>
      </p:sp>
      <p:pic>
        <p:nvPicPr>
          <p:cNvPr id="4" name="Image 0" descr="preencoded.png">    </p:cNvPr>
          <p:cNvPicPr>
            <a:picLocks noChangeAspect="1"/>
          </p:cNvPicPr>
          <p:nvPr/>
        </p:nvPicPr>
        <p:blipFill>
          <a:blip r:embed="rId1"/>
          <a:stretch>
            <a:fillRect/>
          </a:stretch>
        </p:blipFill>
        <p:spPr>
          <a:xfrm>
            <a:off x="684703" y="1672255"/>
            <a:ext cx="294803" cy="294803"/>
          </a:xfrm>
          <a:prstGeom prst="rect">
            <a:avLst/>
          </a:prstGeom>
        </p:spPr>
      </p:pic>
      <p:sp>
        <p:nvSpPr>
          <p:cNvPr id="5" name="Text 2"/>
          <p:cNvSpPr txBox="1"/>
          <p:nvPr/>
        </p:nvSpPr>
        <p:spPr>
          <a:xfrm>
            <a:off x="1325880" y="1481328"/>
            <a:ext cx="3017520" cy="868680"/>
          </a:xfrm>
          <a:prstGeom prst="rect">
            <a:avLst/>
          </a:prstGeom>
          <a:noFill/>
          <a:ln/>
        </p:spPr>
        <p:txBody>
          <a:bodyPr wrap="square" lIns="0" tIns="0" rIns="0" bIns="0" rtlCol="0" anchor="ctr"/>
          <a:lstStyle/>
          <a:p>
            <a:pPr indent="0" marL="0">
              <a:buNone/>
            </a:pPr>
            <a:r>
              <a:rPr lang="en-US" sz="1450" b="1" dirty="0">
                <a:solidFill>
                  <a:srgbClr val="0E5D49"/>
                </a:solidFill>
              </a:rPr>
              <a:t>The approval queue</a:t>
            </a:r>
            <a:endParaRPr lang="en-US" sz="1450" dirty="0"/>
          </a:p>
        </p:txBody>
      </p:sp>
      <p:sp>
        <p:nvSpPr>
          <p:cNvPr id="6" name="Text 3"/>
          <p:cNvSpPr txBox="1"/>
          <p:nvPr/>
        </p:nvSpPr>
        <p:spPr>
          <a:xfrm>
            <a:off x="4480560" y="1481328"/>
            <a:ext cx="7132320" cy="868680"/>
          </a:xfrm>
          <a:prstGeom prst="rect">
            <a:avLst/>
          </a:prstGeom>
          <a:noFill/>
          <a:ln/>
        </p:spPr>
        <p:txBody>
          <a:bodyPr wrap="square" lIns="0" tIns="0" rIns="0" bIns="0" rtlCol="0" anchor="ctr"/>
          <a:lstStyle/>
          <a:p>
            <a:pPr indent="0" marL="0">
              <a:buNone/>
            </a:pPr>
            <a:r>
              <a:rPr lang="en-US" sz="1250" dirty="0">
                <a:solidFill>
                  <a:srgbClr val="1E231F"/>
                </a:solidFill>
              </a:rPr>
              <a:t>Anything above the worker's authority waits for our named people. Clearing it daily is our stated duty, and the report says so if we fail.</a:t>
            </a:r>
            <a:endParaRPr lang="en-US" sz="1250" dirty="0"/>
          </a:p>
        </p:txBody>
      </p:sp>
      <p:sp>
        <p:nvSpPr>
          <p:cNvPr id="7" name="Shape 4"/>
          <p:cNvSpPr/>
          <p:nvPr/>
        </p:nvSpPr>
        <p:spPr>
          <a:xfrm>
            <a:off x="1325880" y="2395728"/>
            <a:ext cx="10287000" cy="0"/>
          </a:xfrm>
          <a:prstGeom prst="line">
            <a:avLst/>
          </a:prstGeom>
          <a:noFill/>
          <a:ln w="6350">
            <a:solidFill>
              <a:srgbClr val="C9D4CE"/>
            </a:solidFill>
            <a:prstDash val="solid"/>
          </a:ln>
        </p:spPr>
      </p:sp>
      <p:sp>
        <p:nvSpPr>
          <p:cNvPr id="8" name="Shape 5"/>
          <p:cNvSpPr/>
          <p:nvPr/>
        </p:nvSpPr>
        <p:spPr>
          <a:xfrm>
            <a:off x="548640" y="2505456"/>
            <a:ext cx="566928" cy="566928"/>
          </a:xfrm>
          <a:prstGeom prst="ellipse">
            <a:avLst/>
          </a:prstGeom>
          <a:solidFill>
            <a:srgbClr val="EFF5F2"/>
          </a:solidFill>
          <a:ln w="9525">
            <a:solidFill>
              <a:srgbClr val="C9D4CE"/>
            </a:solidFill>
            <a:prstDash val="solid"/>
          </a:ln>
        </p:spPr>
      </p:sp>
      <p:pic>
        <p:nvPicPr>
          <p:cNvPr id="9" name="Image 1" descr="preencoded.png">    </p:cNvPr>
          <p:cNvPicPr>
            <a:picLocks noChangeAspect="1"/>
          </p:cNvPicPr>
          <p:nvPr/>
        </p:nvPicPr>
        <p:blipFill>
          <a:blip r:embed="rId2"/>
          <a:stretch>
            <a:fillRect/>
          </a:stretch>
        </p:blipFill>
        <p:spPr>
          <a:xfrm>
            <a:off x="684703" y="2641519"/>
            <a:ext cx="294803" cy="294803"/>
          </a:xfrm>
          <a:prstGeom prst="rect">
            <a:avLst/>
          </a:prstGeom>
        </p:spPr>
      </p:pic>
      <p:sp>
        <p:nvSpPr>
          <p:cNvPr id="10" name="Text 6"/>
          <p:cNvSpPr txBox="1"/>
          <p:nvPr/>
        </p:nvSpPr>
        <p:spPr>
          <a:xfrm>
            <a:off x="1325880" y="2450592"/>
            <a:ext cx="3017520" cy="868680"/>
          </a:xfrm>
          <a:prstGeom prst="rect">
            <a:avLst/>
          </a:prstGeom>
          <a:noFill/>
          <a:ln/>
        </p:spPr>
        <p:txBody>
          <a:bodyPr wrap="square" lIns="0" tIns="0" rIns="0" bIns="0" rtlCol="0" anchor="ctr"/>
          <a:lstStyle/>
          <a:p>
            <a:pPr indent="0" marL="0">
              <a:buNone/>
            </a:pPr>
            <a:r>
              <a:rPr lang="en-US" sz="1450" b="1" dirty="0">
                <a:solidFill>
                  <a:srgbClr val="0E5D49"/>
                </a:solidFill>
              </a:rPr>
              <a:t>Hard never-lines</a:t>
            </a:r>
            <a:endParaRPr lang="en-US" sz="1450" dirty="0"/>
          </a:p>
        </p:txBody>
      </p:sp>
      <p:sp>
        <p:nvSpPr>
          <p:cNvPr id="11" name="Text 7"/>
          <p:cNvSpPr txBox="1"/>
          <p:nvPr/>
        </p:nvSpPr>
        <p:spPr>
          <a:xfrm>
            <a:off x="4480560" y="2450592"/>
            <a:ext cx="7132320" cy="868680"/>
          </a:xfrm>
          <a:prstGeom prst="rect">
            <a:avLst/>
          </a:prstGeom>
          <a:noFill/>
          <a:ln/>
        </p:spPr>
        <p:txBody>
          <a:bodyPr wrap="square" lIns="0" tIns="0" rIns="0" bIns="0" rtlCol="0" anchor="ctr"/>
          <a:lstStyle/>
          <a:p>
            <a:pPr indent="0" marL="0">
              <a:buNone/>
            </a:pPr>
            <a:r>
              <a:rPr lang="en-US" sz="1250" dirty="0">
                <a:solidFill>
                  <a:srgbClr val="1E231F"/>
                </a:solidFill>
              </a:rPr>
              <a:t>Some actions are never the worker's, at any threshold: in the published cards, never lift a credit stop, never reject a candidate unaided, never issue a credit note.</a:t>
            </a:r>
            <a:endParaRPr lang="en-US" sz="1250" dirty="0"/>
          </a:p>
        </p:txBody>
      </p:sp>
      <p:sp>
        <p:nvSpPr>
          <p:cNvPr id="12" name="Shape 8"/>
          <p:cNvSpPr/>
          <p:nvPr/>
        </p:nvSpPr>
        <p:spPr>
          <a:xfrm>
            <a:off x="1325880" y="3364992"/>
            <a:ext cx="10287000" cy="0"/>
          </a:xfrm>
          <a:prstGeom prst="line">
            <a:avLst/>
          </a:prstGeom>
          <a:noFill/>
          <a:ln w="6350">
            <a:solidFill>
              <a:srgbClr val="C9D4CE"/>
            </a:solidFill>
            <a:prstDash val="solid"/>
          </a:ln>
        </p:spPr>
      </p:sp>
      <p:sp>
        <p:nvSpPr>
          <p:cNvPr id="13" name="Shape 9"/>
          <p:cNvSpPr/>
          <p:nvPr/>
        </p:nvSpPr>
        <p:spPr>
          <a:xfrm>
            <a:off x="548640" y="3474720"/>
            <a:ext cx="566928" cy="566928"/>
          </a:xfrm>
          <a:prstGeom prst="ellipse">
            <a:avLst/>
          </a:prstGeom>
          <a:solidFill>
            <a:srgbClr val="EFF5F2"/>
          </a:solidFill>
          <a:ln w="9525">
            <a:solidFill>
              <a:srgbClr val="C9D4CE"/>
            </a:solidFill>
            <a:prstDash val="solid"/>
          </a:ln>
        </p:spPr>
      </p:sp>
      <p:pic>
        <p:nvPicPr>
          <p:cNvPr id="14" name="Image 2" descr="preencoded.png">    </p:cNvPr>
          <p:cNvPicPr>
            <a:picLocks noChangeAspect="1"/>
          </p:cNvPicPr>
          <p:nvPr/>
        </p:nvPicPr>
        <p:blipFill>
          <a:blip r:embed="rId3"/>
          <a:stretch>
            <a:fillRect/>
          </a:stretch>
        </p:blipFill>
        <p:spPr>
          <a:xfrm>
            <a:off x="684703" y="3610783"/>
            <a:ext cx="294803" cy="294803"/>
          </a:xfrm>
          <a:prstGeom prst="rect">
            <a:avLst/>
          </a:prstGeom>
        </p:spPr>
      </p:pic>
      <p:sp>
        <p:nvSpPr>
          <p:cNvPr id="15" name="Text 10"/>
          <p:cNvSpPr txBox="1"/>
          <p:nvPr/>
        </p:nvSpPr>
        <p:spPr>
          <a:xfrm>
            <a:off x="1325880" y="3419856"/>
            <a:ext cx="3017520" cy="868680"/>
          </a:xfrm>
          <a:prstGeom prst="rect">
            <a:avLst/>
          </a:prstGeom>
          <a:noFill/>
          <a:ln/>
        </p:spPr>
        <p:txBody>
          <a:bodyPr wrap="square" lIns="0" tIns="0" rIns="0" bIns="0" rtlCol="0" anchor="ctr"/>
          <a:lstStyle/>
          <a:p>
            <a:pPr indent="0" marL="0">
              <a:buNone/>
            </a:pPr>
            <a:r>
              <a:rPr lang="en-US" sz="1450" b="1" dirty="0">
                <a:solidFill>
                  <a:srgbClr val="0E5D49"/>
                </a:solidFill>
              </a:rPr>
              <a:t>Everything on the record</a:t>
            </a:r>
            <a:endParaRPr lang="en-US" sz="1450" dirty="0"/>
          </a:p>
        </p:txBody>
      </p:sp>
      <p:sp>
        <p:nvSpPr>
          <p:cNvPr id="16" name="Text 11"/>
          <p:cNvSpPr txBox="1"/>
          <p:nvPr/>
        </p:nvSpPr>
        <p:spPr>
          <a:xfrm>
            <a:off x="4480560" y="3419856"/>
            <a:ext cx="7132320" cy="868680"/>
          </a:xfrm>
          <a:prstGeom prst="rect">
            <a:avLst/>
          </a:prstGeom>
          <a:noFill/>
          <a:ln/>
        </p:spPr>
        <p:txBody>
          <a:bodyPr wrap="square" lIns="0" tIns="0" rIns="0" bIns="0" rtlCol="0" anchor="ctr"/>
          <a:lstStyle/>
          <a:p>
            <a:pPr indent="0" marL="0">
              <a:buNone/>
            </a:pPr>
            <a:r>
              <a:rPr lang="en-US" sz="1250" dirty="0">
                <a:solidFill>
                  <a:srgbClr val="1E231F"/>
                </a:solidFill>
              </a:rPr>
              <a:t>Every task, minute and exception in a Work Log we own. The same log generates the invoice and the savings report, so we can audit either.</a:t>
            </a:r>
            <a:endParaRPr lang="en-US" sz="1250" dirty="0"/>
          </a:p>
        </p:txBody>
      </p:sp>
      <p:sp>
        <p:nvSpPr>
          <p:cNvPr id="17" name="Shape 12"/>
          <p:cNvSpPr/>
          <p:nvPr/>
        </p:nvSpPr>
        <p:spPr>
          <a:xfrm>
            <a:off x="1325880" y="4334256"/>
            <a:ext cx="10287000" cy="0"/>
          </a:xfrm>
          <a:prstGeom prst="line">
            <a:avLst/>
          </a:prstGeom>
          <a:noFill/>
          <a:ln w="6350">
            <a:solidFill>
              <a:srgbClr val="C9D4CE"/>
            </a:solidFill>
            <a:prstDash val="solid"/>
          </a:ln>
        </p:spPr>
      </p:sp>
      <p:sp>
        <p:nvSpPr>
          <p:cNvPr id="18" name="Shape 13"/>
          <p:cNvSpPr/>
          <p:nvPr/>
        </p:nvSpPr>
        <p:spPr>
          <a:xfrm>
            <a:off x="548640" y="4443984"/>
            <a:ext cx="566928" cy="566928"/>
          </a:xfrm>
          <a:prstGeom prst="ellipse">
            <a:avLst/>
          </a:prstGeom>
          <a:solidFill>
            <a:srgbClr val="EFF5F2"/>
          </a:solidFill>
          <a:ln w="9525">
            <a:solidFill>
              <a:srgbClr val="C9D4CE"/>
            </a:solidFill>
            <a:prstDash val="solid"/>
          </a:ln>
        </p:spPr>
      </p:sp>
      <p:pic>
        <p:nvPicPr>
          <p:cNvPr id="19" name="Image 3" descr="preencoded.png">    </p:cNvPr>
          <p:cNvPicPr>
            <a:picLocks noChangeAspect="1"/>
          </p:cNvPicPr>
          <p:nvPr/>
        </p:nvPicPr>
        <p:blipFill>
          <a:blip r:embed="rId4"/>
          <a:stretch>
            <a:fillRect/>
          </a:stretch>
        </p:blipFill>
        <p:spPr>
          <a:xfrm>
            <a:off x="684703" y="4580047"/>
            <a:ext cx="294803" cy="294803"/>
          </a:xfrm>
          <a:prstGeom prst="rect">
            <a:avLst/>
          </a:prstGeom>
        </p:spPr>
      </p:pic>
      <p:sp>
        <p:nvSpPr>
          <p:cNvPr id="20" name="Text 14"/>
          <p:cNvSpPr txBox="1"/>
          <p:nvPr/>
        </p:nvSpPr>
        <p:spPr>
          <a:xfrm>
            <a:off x="1325880" y="4389120"/>
            <a:ext cx="3017520" cy="868680"/>
          </a:xfrm>
          <a:prstGeom prst="rect">
            <a:avLst/>
          </a:prstGeom>
          <a:noFill/>
          <a:ln/>
        </p:spPr>
        <p:txBody>
          <a:bodyPr wrap="square" lIns="0" tIns="0" rIns="0" bIns="0" rtlCol="0" anchor="ctr"/>
          <a:lstStyle/>
          <a:p>
            <a:pPr indent="0" marL="0">
              <a:buNone/>
            </a:pPr>
            <a:r>
              <a:rPr lang="en-US" sz="1450" b="1" dirty="0">
                <a:solidFill>
                  <a:srgbClr val="0E5D49"/>
                </a:solidFill>
              </a:rPr>
              <a:t>Data protection, settled first</a:t>
            </a:r>
            <a:endParaRPr lang="en-US" sz="1450" dirty="0"/>
          </a:p>
        </p:txBody>
      </p:sp>
      <p:sp>
        <p:nvSpPr>
          <p:cNvPr id="21" name="Text 15"/>
          <p:cNvSpPr txBox="1"/>
          <p:nvPr/>
        </p:nvSpPr>
        <p:spPr>
          <a:xfrm>
            <a:off x="4480560" y="4389120"/>
            <a:ext cx="7132320" cy="868680"/>
          </a:xfrm>
          <a:prstGeom prst="rect">
            <a:avLst/>
          </a:prstGeom>
          <a:noFill/>
          <a:ln/>
        </p:spPr>
        <p:txBody>
          <a:bodyPr wrap="square" lIns="0" tIns="0" rIns="0" bIns="0" rtlCol="0" anchor="ctr"/>
          <a:lstStyle/>
          <a:p>
            <a:pPr indent="0" marL="0">
              <a:buNone/>
            </a:pPr>
            <a:r>
              <a:rPr lang="en-US" sz="1250" dirty="0">
                <a:solidFill>
                  <a:srgbClr val="1E231F"/>
                </a:solidFill>
              </a:rPr>
              <a:t>A UK-hosted, single-tenant vault; impact assessment before go-live; disclosure wherever the worker touches people outside the business.</a:t>
            </a:r>
            <a:endParaRPr lang="en-US" sz="1250" dirty="0"/>
          </a:p>
        </p:txBody>
      </p:sp>
      <p:sp>
        <p:nvSpPr>
          <p:cNvPr id="22" name="Shape 16"/>
          <p:cNvSpPr/>
          <p:nvPr/>
        </p:nvSpPr>
        <p:spPr>
          <a:xfrm>
            <a:off x="1325880" y="5303520"/>
            <a:ext cx="10287000" cy="0"/>
          </a:xfrm>
          <a:prstGeom prst="line">
            <a:avLst/>
          </a:prstGeom>
          <a:noFill/>
          <a:ln w="6350">
            <a:solidFill>
              <a:srgbClr val="C9D4CE"/>
            </a:solidFill>
            <a:prstDash val="solid"/>
          </a:ln>
        </p:spPr>
      </p:sp>
      <p:sp>
        <p:nvSpPr>
          <p:cNvPr id="23" name="Shape 17"/>
          <p:cNvSpPr/>
          <p:nvPr/>
        </p:nvSpPr>
        <p:spPr>
          <a:xfrm>
            <a:off x="548640" y="5413248"/>
            <a:ext cx="566928" cy="566928"/>
          </a:xfrm>
          <a:prstGeom prst="ellipse">
            <a:avLst/>
          </a:prstGeom>
          <a:solidFill>
            <a:srgbClr val="EFF5F2"/>
          </a:solidFill>
          <a:ln w="9525">
            <a:solidFill>
              <a:srgbClr val="C9D4CE"/>
            </a:solidFill>
            <a:prstDash val="solid"/>
          </a:ln>
        </p:spPr>
      </p:sp>
      <p:pic>
        <p:nvPicPr>
          <p:cNvPr id="24" name="Image 4" descr="preencoded.png">    </p:cNvPr>
          <p:cNvPicPr>
            <a:picLocks noChangeAspect="1"/>
          </p:cNvPicPr>
          <p:nvPr/>
        </p:nvPicPr>
        <p:blipFill>
          <a:blip r:embed="rId5"/>
          <a:stretch>
            <a:fillRect/>
          </a:stretch>
        </p:blipFill>
        <p:spPr>
          <a:xfrm>
            <a:off x="684703" y="5549311"/>
            <a:ext cx="294803" cy="294803"/>
          </a:xfrm>
          <a:prstGeom prst="rect">
            <a:avLst/>
          </a:prstGeom>
        </p:spPr>
      </p:pic>
      <p:sp>
        <p:nvSpPr>
          <p:cNvPr id="25" name="Text 18"/>
          <p:cNvSpPr txBox="1"/>
          <p:nvPr/>
        </p:nvSpPr>
        <p:spPr>
          <a:xfrm>
            <a:off x="1325880" y="5358384"/>
            <a:ext cx="3017520" cy="868680"/>
          </a:xfrm>
          <a:prstGeom prst="rect">
            <a:avLst/>
          </a:prstGeom>
          <a:noFill/>
          <a:ln/>
        </p:spPr>
        <p:txBody>
          <a:bodyPr wrap="square" lIns="0" tIns="0" rIns="0" bIns="0" rtlCol="0" anchor="ctr"/>
          <a:lstStyle/>
          <a:p>
            <a:pPr indent="0" marL="0">
              <a:buNone/>
            </a:pPr>
            <a:r>
              <a:rPr lang="en-US" sz="1450" b="1" dirty="0">
                <a:solidFill>
                  <a:srgbClr val="0E5D49"/>
                </a:solidFill>
              </a:rPr>
              <a:t>A stop measured in seconds</a:t>
            </a:r>
            <a:endParaRPr lang="en-US" sz="1450" dirty="0"/>
          </a:p>
        </p:txBody>
      </p:sp>
      <p:sp>
        <p:nvSpPr>
          <p:cNvPr id="26" name="Text 19"/>
          <p:cNvSpPr txBox="1"/>
          <p:nvPr/>
        </p:nvSpPr>
        <p:spPr>
          <a:xfrm>
            <a:off x="4480560" y="5358384"/>
            <a:ext cx="7132320" cy="868680"/>
          </a:xfrm>
          <a:prstGeom prst="rect">
            <a:avLst/>
          </a:prstGeom>
          <a:noFill/>
          <a:ln/>
        </p:spPr>
        <p:txBody>
          <a:bodyPr wrap="square" lIns="0" tIns="0" rIns="0" bIns="0" rtlCol="0" anchor="ctr"/>
          <a:lstStyle/>
          <a:p>
            <a:pPr indent="0" marL="0">
              <a:buNone/>
            </a:pPr>
            <a:r>
              <a:rPr lang="en-US" sz="1250" dirty="0">
                <a:solidFill>
                  <a:srgbClr val="1E231F"/>
                </a:solidFill>
              </a:rPr>
              <a:t>If we want it stopped, it stops. The published commitment is a sixty-second switch, not a support ticket.</a:t>
            </a:r>
            <a:endParaRPr lang="en-US" sz="12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How savings are counted, so this board can audit them</a:t>
            </a:r>
            <a:endParaRPr lang="en-US" sz="3000" dirty="0"/>
          </a:p>
        </p:txBody>
      </p:sp>
      <p:sp>
        <p:nvSpPr>
          <p:cNvPr id="3" name="Shape 1"/>
          <p:cNvSpPr/>
          <p:nvPr/>
        </p:nvSpPr>
        <p:spPr>
          <a:xfrm>
            <a:off x="548640" y="1554480"/>
            <a:ext cx="3520440" cy="3429000"/>
          </a:xfrm>
          <a:prstGeom prst="roundRect">
            <a:avLst>
              <a:gd name="adj" fmla="val 2133"/>
            </a:avLst>
          </a:prstGeom>
          <a:solidFill>
            <a:srgbClr val="FFFFFF"/>
          </a:solidFill>
          <a:ln w="9525">
            <a:solidFill>
              <a:srgbClr val="C9D4CE"/>
            </a:solidFill>
            <a:prstDash val="solid"/>
          </a:ln>
        </p:spPr>
      </p:sp>
      <p:sp>
        <p:nvSpPr>
          <p:cNvPr id="4" name="Shape 2"/>
          <p:cNvSpPr/>
          <p:nvPr/>
        </p:nvSpPr>
        <p:spPr>
          <a:xfrm>
            <a:off x="822960" y="1783080"/>
            <a:ext cx="2377440" cy="384048"/>
          </a:xfrm>
          <a:prstGeom prst="roundRect">
            <a:avLst>
              <a:gd name="adj" fmla="val 50000"/>
            </a:avLst>
          </a:prstGeom>
          <a:solidFill>
            <a:srgbClr val="108A5C"/>
          </a:solidFill>
          <a:ln w="12700">
            <a:solidFill>
              <a:srgbClr val="108A5C"/>
            </a:solidFill>
            <a:prstDash val="solid"/>
          </a:ln>
        </p:spPr>
      </p:sp>
      <p:sp>
        <p:nvSpPr>
          <p:cNvPr id="5" name="Text 3"/>
          <p:cNvSpPr txBox="1"/>
          <p:nvPr/>
        </p:nvSpPr>
        <p:spPr>
          <a:xfrm>
            <a:off x="822960" y="1783080"/>
            <a:ext cx="2377440" cy="384048"/>
          </a:xfrm>
          <a:prstGeom prst="rect">
            <a:avLst/>
          </a:prstGeom>
          <a:noFill/>
          <a:ln/>
        </p:spPr>
        <p:txBody>
          <a:bodyPr wrap="square" lIns="0" tIns="0" rIns="0" bIns="0" rtlCol="0" anchor="ctr"/>
          <a:lstStyle/>
          <a:p>
            <a:pPr algn="ctr" indent="0" marL="0">
              <a:buNone/>
            </a:pPr>
            <a:r>
              <a:rPr lang="en-US" sz="1100" b="1" dirty="0">
                <a:solidFill>
                  <a:srgbClr val="FFFFFF"/>
                </a:solidFill>
              </a:rPr>
              <a:t>Column 1 · Banked</a:t>
            </a:r>
            <a:endParaRPr lang="en-US" sz="1100" dirty="0"/>
          </a:p>
        </p:txBody>
      </p:sp>
      <p:sp>
        <p:nvSpPr>
          <p:cNvPr id="6" name="Text 4"/>
          <p:cNvSpPr txBox="1"/>
          <p:nvPr/>
        </p:nvSpPr>
        <p:spPr>
          <a:xfrm>
            <a:off x="822960" y="2331720"/>
            <a:ext cx="2971800" cy="502920"/>
          </a:xfrm>
          <a:prstGeom prst="rect">
            <a:avLst/>
          </a:prstGeom>
          <a:noFill/>
          <a:ln/>
        </p:spPr>
        <p:txBody>
          <a:bodyPr wrap="square" lIns="0" tIns="0" rIns="0" bIns="0" rtlCol="0" anchor="ctr"/>
          <a:lstStyle/>
          <a:p>
            <a:pPr indent="0" marL="0">
              <a:buNone/>
            </a:pPr>
            <a:r>
              <a:rPr lang="en-US" sz="1700" b="1" dirty="0">
                <a:solidFill>
                  <a:srgbClr val="1E231F"/>
                </a:solidFill>
              </a:rPr>
              <a:t>Minutes returned</a:t>
            </a:r>
            <a:endParaRPr lang="en-US" sz="1700" dirty="0"/>
          </a:p>
        </p:txBody>
      </p:sp>
      <p:sp>
        <p:nvSpPr>
          <p:cNvPr id="7" name="Text 5"/>
          <p:cNvSpPr txBox="1"/>
          <p:nvPr/>
        </p:nvSpPr>
        <p:spPr>
          <a:xfrm>
            <a:off x="822960" y="2880360"/>
            <a:ext cx="2971800" cy="1463040"/>
          </a:xfrm>
          <a:prstGeom prst="rect">
            <a:avLst/>
          </a:prstGeom>
          <a:noFill/>
          <a:ln/>
        </p:spPr>
        <p:txBody>
          <a:bodyPr wrap="square" lIns="0" tIns="0" rIns="0" bIns="0" rtlCol="0" anchor="ctr"/>
          <a:lstStyle/>
          <a:p>
            <a:pPr indent="0" marL="0">
              <a:buNone/>
            </a:pPr>
            <a:r>
              <a:rPr lang="en-US" sz="1200" dirty="0">
                <a:solidFill>
                  <a:srgbClr val="50564F"/>
                </a:solidFill>
              </a:rPr>
              <a:t>Every task the worker completes displaces minutes our people spent. Logged task by task, valued at pay rates we sign before work starts.</a:t>
            </a:r>
            <a:endParaRPr lang="en-US" sz="1200" dirty="0"/>
          </a:p>
        </p:txBody>
      </p:sp>
      <p:sp>
        <p:nvSpPr>
          <p:cNvPr id="8" name="Text 6"/>
          <p:cNvSpPr txBox="1"/>
          <p:nvPr/>
        </p:nvSpPr>
        <p:spPr>
          <a:xfrm>
            <a:off x="822960" y="4480560"/>
            <a:ext cx="2971800" cy="365760"/>
          </a:xfrm>
          <a:prstGeom prst="rect">
            <a:avLst/>
          </a:prstGeom>
          <a:noFill/>
          <a:ln/>
        </p:spPr>
        <p:txBody>
          <a:bodyPr wrap="square" lIns="0" tIns="0" rIns="0" bIns="0" rtlCol="0" anchor="ctr"/>
          <a:lstStyle/>
          <a:p>
            <a:pPr indent="0" marL="0">
              <a:buNone/>
            </a:pPr>
            <a:r>
              <a:rPr lang="en-US" sz="1100" b="1" dirty="0">
                <a:solidFill>
                  <a:srgbClr val="108A5C"/>
                </a:solidFill>
              </a:rPr>
              <a:t>Measured money</a:t>
            </a:r>
            <a:endParaRPr lang="en-US" sz="1100" dirty="0"/>
          </a:p>
        </p:txBody>
      </p:sp>
      <p:sp>
        <p:nvSpPr>
          <p:cNvPr id="9" name="Shape 7"/>
          <p:cNvSpPr/>
          <p:nvPr/>
        </p:nvSpPr>
        <p:spPr>
          <a:xfrm>
            <a:off x="4315968" y="1554480"/>
            <a:ext cx="3520440" cy="3429000"/>
          </a:xfrm>
          <a:prstGeom prst="roundRect">
            <a:avLst>
              <a:gd name="adj" fmla="val 2133"/>
            </a:avLst>
          </a:prstGeom>
          <a:solidFill>
            <a:srgbClr val="FFFFFF"/>
          </a:solidFill>
          <a:ln w="9525">
            <a:solidFill>
              <a:srgbClr val="C9D4CE"/>
            </a:solidFill>
            <a:prstDash val="solid"/>
          </a:ln>
        </p:spPr>
      </p:sp>
      <p:sp>
        <p:nvSpPr>
          <p:cNvPr id="10" name="Shape 8"/>
          <p:cNvSpPr/>
          <p:nvPr/>
        </p:nvSpPr>
        <p:spPr>
          <a:xfrm>
            <a:off x="4590288" y="1783080"/>
            <a:ext cx="2377440" cy="384048"/>
          </a:xfrm>
          <a:prstGeom prst="roundRect">
            <a:avLst>
              <a:gd name="adj" fmla="val 50000"/>
            </a:avLst>
          </a:prstGeom>
          <a:solidFill>
            <a:srgbClr val="A85709"/>
          </a:solidFill>
          <a:ln w="12700">
            <a:solidFill>
              <a:srgbClr val="A85709"/>
            </a:solidFill>
            <a:prstDash val="solid"/>
          </a:ln>
        </p:spPr>
      </p:sp>
      <p:sp>
        <p:nvSpPr>
          <p:cNvPr id="11" name="Text 9"/>
          <p:cNvSpPr txBox="1"/>
          <p:nvPr/>
        </p:nvSpPr>
        <p:spPr>
          <a:xfrm>
            <a:off x="4590288" y="1783080"/>
            <a:ext cx="2377440" cy="384048"/>
          </a:xfrm>
          <a:prstGeom prst="rect">
            <a:avLst/>
          </a:prstGeom>
          <a:noFill/>
          <a:ln/>
        </p:spPr>
        <p:txBody>
          <a:bodyPr wrap="square" lIns="0" tIns="0" rIns="0" bIns="0" rtlCol="0" anchor="ctr"/>
          <a:lstStyle/>
          <a:p>
            <a:pPr algn="ctr" indent="0" marL="0">
              <a:buNone/>
            </a:pPr>
            <a:r>
              <a:rPr lang="en-US" sz="1100" b="1" dirty="0">
                <a:solidFill>
                  <a:srgbClr val="FFFFFF"/>
                </a:solidFill>
              </a:rPr>
              <a:t>Column 2 · Released</a:t>
            </a:r>
            <a:endParaRPr lang="en-US" sz="1100" dirty="0"/>
          </a:p>
        </p:txBody>
      </p:sp>
      <p:sp>
        <p:nvSpPr>
          <p:cNvPr id="12" name="Text 10"/>
          <p:cNvSpPr txBox="1"/>
          <p:nvPr/>
        </p:nvSpPr>
        <p:spPr>
          <a:xfrm>
            <a:off x="4590288" y="2331720"/>
            <a:ext cx="2971800" cy="502920"/>
          </a:xfrm>
          <a:prstGeom prst="rect">
            <a:avLst/>
          </a:prstGeom>
          <a:noFill/>
          <a:ln/>
        </p:spPr>
        <p:txBody>
          <a:bodyPr wrap="square" lIns="0" tIns="0" rIns="0" bIns="0" rtlCol="0" anchor="ctr"/>
          <a:lstStyle/>
          <a:p>
            <a:pPr indent="0" marL="0">
              <a:buNone/>
            </a:pPr>
            <a:r>
              <a:rPr lang="en-US" sz="1700" b="1" dirty="0">
                <a:solidFill>
                  <a:srgbClr val="1E231F"/>
                </a:solidFill>
              </a:rPr>
              <a:t>Speed turned to cash</a:t>
            </a:r>
            <a:endParaRPr lang="en-US" sz="1700" dirty="0"/>
          </a:p>
        </p:txBody>
      </p:sp>
      <p:sp>
        <p:nvSpPr>
          <p:cNvPr id="13" name="Text 11"/>
          <p:cNvSpPr txBox="1"/>
          <p:nvPr/>
        </p:nvSpPr>
        <p:spPr>
          <a:xfrm>
            <a:off x="4590288" y="2880360"/>
            <a:ext cx="2971800" cy="1463040"/>
          </a:xfrm>
          <a:prstGeom prst="rect">
            <a:avLst/>
          </a:prstGeom>
          <a:noFill/>
          <a:ln/>
        </p:spPr>
        <p:txBody>
          <a:bodyPr wrap="square" lIns="0" tIns="0" rIns="0" bIns="0" rtlCol="0" anchor="ctr"/>
          <a:lstStyle/>
          <a:p>
            <a:pPr indent="0" marL="0">
              <a:buNone/>
            </a:pPr>
            <a:r>
              <a:rPr lang="en-US" sz="1200" dirty="0">
                <a:solidFill>
                  <a:srgbClr val="50564F"/>
                </a:solidFill>
              </a:rPr>
              <a:t>Where a delay touches money, removing it is money: debtor days, decision lag, turnaround. Measured before and after, converted at values we sign.</a:t>
            </a:r>
            <a:endParaRPr lang="en-US" sz="1200" dirty="0"/>
          </a:p>
        </p:txBody>
      </p:sp>
      <p:sp>
        <p:nvSpPr>
          <p:cNvPr id="14" name="Text 12"/>
          <p:cNvSpPr txBox="1"/>
          <p:nvPr/>
        </p:nvSpPr>
        <p:spPr>
          <a:xfrm>
            <a:off x="4590288" y="4480560"/>
            <a:ext cx="2971800" cy="365760"/>
          </a:xfrm>
          <a:prstGeom prst="rect">
            <a:avLst/>
          </a:prstGeom>
          <a:noFill/>
          <a:ln/>
        </p:spPr>
        <p:txBody>
          <a:bodyPr wrap="square" lIns="0" tIns="0" rIns="0" bIns="0" rtlCol="0" anchor="ctr"/>
          <a:lstStyle/>
          <a:p>
            <a:pPr indent="0" marL="0">
              <a:buNone/>
            </a:pPr>
            <a:r>
              <a:rPr lang="en-US" sz="1100" b="1" dirty="0">
                <a:solidFill>
                  <a:srgbClr val="A85709"/>
                </a:solidFill>
              </a:rPr>
              <a:t>Measured movement</a:t>
            </a:r>
            <a:endParaRPr lang="en-US" sz="1100" dirty="0"/>
          </a:p>
        </p:txBody>
      </p:sp>
      <p:sp>
        <p:nvSpPr>
          <p:cNvPr id="15" name="Shape 13"/>
          <p:cNvSpPr/>
          <p:nvPr/>
        </p:nvSpPr>
        <p:spPr>
          <a:xfrm>
            <a:off x="8083296" y="1554480"/>
            <a:ext cx="3520440" cy="3429000"/>
          </a:xfrm>
          <a:prstGeom prst="roundRect">
            <a:avLst>
              <a:gd name="adj" fmla="val 2133"/>
            </a:avLst>
          </a:prstGeom>
          <a:solidFill>
            <a:srgbClr val="FFFFFF"/>
          </a:solidFill>
          <a:ln w="9525">
            <a:solidFill>
              <a:srgbClr val="C9D4CE"/>
            </a:solidFill>
            <a:prstDash val="solid"/>
          </a:ln>
        </p:spPr>
      </p:sp>
      <p:sp>
        <p:nvSpPr>
          <p:cNvPr id="16" name="Shape 14"/>
          <p:cNvSpPr/>
          <p:nvPr/>
        </p:nvSpPr>
        <p:spPr>
          <a:xfrm>
            <a:off x="8357616" y="1783080"/>
            <a:ext cx="2377440" cy="384048"/>
          </a:xfrm>
          <a:prstGeom prst="roundRect">
            <a:avLst>
              <a:gd name="adj" fmla="val 50000"/>
            </a:avLst>
          </a:prstGeom>
          <a:solidFill>
            <a:srgbClr val="7D3CA3"/>
          </a:solidFill>
          <a:ln w="12700">
            <a:solidFill>
              <a:srgbClr val="7D3CA3"/>
            </a:solidFill>
            <a:prstDash val="solid"/>
          </a:ln>
        </p:spPr>
      </p:sp>
      <p:sp>
        <p:nvSpPr>
          <p:cNvPr id="17" name="Text 15"/>
          <p:cNvSpPr txBox="1"/>
          <p:nvPr/>
        </p:nvSpPr>
        <p:spPr>
          <a:xfrm>
            <a:off x="8357616" y="1783080"/>
            <a:ext cx="2377440" cy="384048"/>
          </a:xfrm>
          <a:prstGeom prst="rect">
            <a:avLst/>
          </a:prstGeom>
          <a:noFill/>
          <a:ln/>
        </p:spPr>
        <p:txBody>
          <a:bodyPr wrap="square" lIns="0" tIns="0" rIns="0" bIns="0" rtlCol="0" anchor="ctr"/>
          <a:lstStyle/>
          <a:p>
            <a:pPr algn="ctr" indent="0" marL="0">
              <a:buNone/>
            </a:pPr>
            <a:r>
              <a:rPr lang="en-US" sz="1100" b="1" dirty="0">
                <a:solidFill>
                  <a:srgbClr val="FFFFFF"/>
                </a:solidFill>
              </a:rPr>
              <a:t>Column 3 · Avoided</a:t>
            </a:r>
            <a:endParaRPr lang="en-US" sz="1100" dirty="0"/>
          </a:p>
        </p:txBody>
      </p:sp>
      <p:sp>
        <p:nvSpPr>
          <p:cNvPr id="18" name="Text 16"/>
          <p:cNvSpPr txBox="1"/>
          <p:nvPr/>
        </p:nvSpPr>
        <p:spPr>
          <a:xfrm>
            <a:off x="8357616" y="2331720"/>
            <a:ext cx="2971800" cy="502920"/>
          </a:xfrm>
          <a:prstGeom prst="rect">
            <a:avLst/>
          </a:prstGeom>
          <a:noFill/>
          <a:ln/>
        </p:spPr>
        <p:txBody>
          <a:bodyPr wrap="square" lIns="0" tIns="0" rIns="0" bIns="0" rtlCol="0" anchor="ctr"/>
          <a:lstStyle/>
          <a:p>
            <a:pPr indent="0" marL="0">
              <a:buNone/>
            </a:pPr>
            <a:r>
              <a:rPr lang="en-US" sz="1700" b="1" dirty="0">
                <a:solidFill>
                  <a:srgbClr val="1E231F"/>
                </a:solidFill>
              </a:rPr>
              <a:t>Mistakes caught</a:t>
            </a:r>
            <a:endParaRPr lang="en-US" sz="1700" dirty="0"/>
          </a:p>
        </p:txBody>
      </p:sp>
      <p:sp>
        <p:nvSpPr>
          <p:cNvPr id="19" name="Text 17"/>
          <p:cNvSpPr txBox="1"/>
          <p:nvPr/>
        </p:nvSpPr>
        <p:spPr>
          <a:xfrm>
            <a:off x="8357616" y="2880360"/>
            <a:ext cx="2971800" cy="1463040"/>
          </a:xfrm>
          <a:prstGeom prst="rect">
            <a:avLst/>
          </a:prstGeom>
          <a:noFill/>
          <a:ln/>
        </p:spPr>
        <p:txBody>
          <a:bodyPr wrap="square" lIns="0" tIns="0" rIns="0" bIns="0" rtlCol="0" anchor="ctr"/>
          <a:lstStyle/>
          <a:p>
            <a:pPr indent="0" marL="0">
              <a:buNone/>
            </a:pPr>
            <a:r>
              <a:rPr lang="en-US" sz="1200" dirty="0">
                <a:solidFill>
                  <a:srgbClr val="50564F"/>
                </a:solidFill>
              </a:rPr>
              <a:t>Specific catches, each dated and evidenced: the renewal, the lapsed claim, the bad release. Priced at incident prices we set from our own last year.</a:t>
            </a:r>
            <a:endParaRPr lang="en-US" sz="1200" dirty="0"/>
          </a:p>
        </p:txBody>
      </p:sp>
      <p:sp>
        <p:nvSpPr>
          <p:cNvPr id="20" name="Text 18"/>
          <p:cNvSpPr txBox="1"/>
          <p:nvPr/>
        </p:nvSpPr>
        <p:spPr>
          <a:xfrm>
            <a:off x="8357616" y="4480560"/>
            <a:ext cx="2971800" cy="365760"/>
          </a:xfrm>
          <a:prstGeom prst="rect">
            <a:avLst/>
          </a:prstGeom>
          <a:noFill/>
          <a:ln/>
        </p:spPr>
        <p:txBody>
          <a:bodyPr wrap="square" lIns="0" tIns="0" rIns="0" bIns="0" rtlCol="0" anchor="ctr"/>
          <a:lstStyle/>
          <a:p>
            <a:pPr indent="0" marL="0">
              <a:buNone/>
            </a:pPr>
            <a:r>
              <a:rPr lang="en-US" sz="1100" b="1" dirty="0">
                <a:solidFill>
                  <a:srgbClr val="7D3CA3"/>
                </a:solidFill>
              </a:rPr>
              <a:t>Counted events</a:t>
            </a:r>
            <a:endParaRPr lang="en-US" sz="1100" dirty="0"/>
          </a:p>
        </p:txBody>
      </p:sp>
      <p:sp>
        <p:nvSpPr>
          <p:cNvPr id="21" name="Text 19"/>
          <p:cNvSpPr txBox="1"/>
          <p:nvPr/>
        </p:nvSpPr>
        <p:spPr>
          <a:xfrm>
            <a:off x="548640" y="5257800"/>
            <a:ext cx="11064240" cy="1005840"/>
          </a:xfrm>
          <a:prstGeom prst="rect">
            <a:avLst/>
          </a:prstGeom>
          <a:noFill/>
          <a:ln/>
        </p:spPr>
        <p:txBody>
          <a:bodyPr wrap="square" lIns="0" tIns="0" rIns="0" bIns="0" rtlCol="0" anchor="ctr"/>
          <a:lstStyle/>
          <a:p>
            <a:pPr indent="0" marL="0">
              <a:buNone/>
            </a:pPr>
            <a:r>
              <a:rPr lang="en-US" sz="1350" b="1" dirty="0">
                <a:solidFill>
                  <a:srgbClr val="1E231F"/>
                </a:solidFill>
              </a:rPr>
              <a:t>The rules that make it auditable: </a:t>
            </a:r>
            <a:pPr indent="0" marL="0">
              <a:buNone/>
            </a:pPr>
            <a:r>
              <a:rPr lang="en-US" sz="1350" dirty="0">
                <a:solidFill>
                  <a:srgbClr val="50564F"/>
                </a:solidFill>
              </a:rPr>
              <a:t>we set every price and rate before any work starts, the supplier only counts events against them, and the three columns are never blended into one headline figure. We add up what we trust. A number this board cannot audit is a number we are being asked to believe.</a:t>
            </a:r>
            <a:endParaRPr lang="en-US" sz="13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honest base rate, and how this route answers it</a:t>
            </a:r>
            <a:endParaRPr lang="en-US" sz="3000" dirty="0"/>
          </a:p>
        </p:txBody>
      </p:sp>
      <p:sp>
        <p:nvSpPr>
          <p:cNvPr id="3" name="Shape 1"/>
          <p:cNvSpPr/>
          <p:nvPr/>
        </p:nvSpPr>
        <p:spPr>
          <a:xfrm>
            <a:off x="548640" y="1554480"/>
            <a:ext cx="4937760" cy="4206240"/>
          </a:xfrm>
          <a:prstGeom prst="roundRect">
            <a:avLst>
              <a:gd name="adj" fmla="val 1739"/>
            </a:avLst>
          </a:prstGeom>
          <a:solidFill>
            <a:srgbClr val="EFF5F2"/>
          </a:solidFill>
          <a:ln w="9525">
            <a:solidFill>
              <a:srgbClr val="C9D4CE"/>
            </a:solidFill>
            <a:prstDash val="solid"/>
          </a:ln>
        </p:spPr>
      </p:sp>
      <p:sp>
        <p:nvSpPr>
          <p:cNvPr id="4" name="Text 2"/>
          <p:cNvSpPr txBox="1"/>
          <p:nvPr/>
        </p:nvSpPr>
        <p:spPr>
          <a:xfrm>
            <a:off x="868680" y="1783080"/>
            <a:ext cx="4297680" cy="457200"/>
          </a:xfrm>
          <a:prstGeom prst="rect">
            <a:avLst/>
          </a:prstGeom>
          <a:noFill/>
          <a:ln/>
        </p:spPr>
        <p:txBody>
          <a:bodyPr wrap="square" lIns="0" tIns="0" rIns="0" bIns="0" rtlCol="0" anchor="ctr"/>
          <a:lstStyle/>
          <a:p>
            <a:pPr indent="0" marL="0">
              <a:buNone/>
            </a:pPr>
            <a:r>
              <a:rPr lang="en-US" sz="1700" b="1" dirty="0">
                <a:solidFill>
                  <a:srgbClr val="1E231F"/>
                </a:solidFill>
              </a:rPr>
              <a:t>Most AI projects fail</a:t>
            </a:r>
            <a:endParaRPr lang="en-US" sz="1700" dirty="0"/>
          </a:p>
        </p:txBody>
      </p:sp>
      <p:sp>
        <p:nvSpPr>
          <p:cNvPr id="5" name="Text 3"/>
          <p:cNvSpPr txBox="1"/>
          <p:nvPr/>
        </p:nvSpPr>
        <p:spPr>
          <a:xfrm>
            <a:off x="868680" y="2286000"/>
            <a:ext cx="2103120" cy="731520"/>
          </a:xfrm>
          <a:prstGeom prst="rect">
            <a:avLst/>
          </a:prstGeom>
          <a:noFill/>
          <a:ln/>
        </p:spPr>
        <p:txBody>
          <a:bodyPr wrap="square" lIns="0" tIns="0" rIns="0" bIns="0" rtlCol="0" anchor="ctr"/>
          <a:lstStyle/>
          <a:p>
            <a:pPr indent="0" marL="0">
              <a:buNone/>
            </a:pPr>
            <a:r>
              <a:rPr lang="en-US" sz="4000" b="1" dirty="0">
                <a:solidFill>
                  <a:srgbClr val="A85709"/>
                </a:solidFill>
                <a:latin typeface="Cambria" pitchFamily="34" charset="0"/>
                <a:ea typeface="Cambria" pitchFamily="34" charset="-122"/>
                <a:cs typeface="Cambria" pitchFamily="34" charset="-120"/>
              </a:rPr>
              <a:t>80%+</a:t>
            </a:r>
            <a:endParaRPr lang="en-US" sz="4000" dirty="0"/>
          </a:p>
        </p:txBody>
      </p:sp>
      <p:sp>
        <p:nvSpPr>
          <p:cNvPr id="6" name="Text 4"/>
          <p:cNvSpPr txBox="1"/>
          <p:nvPr/>
        </p:nvSpPr>
        <p:spPr>
          <a:xfrm>
            <a:off x="3017520" y="2359152"/>
            <a:ext cx="2331720" cy="868680"/>
          </a:xfrm>
          <a:prstGeom prst="rect">
            <a:avLst/>
          </a:prstGeom>
          <a:noFill/>
          <a:ln/>
        </p:spPr>
        <p:txBody>
          <a:bodyPr wrap="square" lIns="0" tIns="0" rIns="0" bIns="0" rtlCol="0" anchor="ctr"/>
          <a:lstStyle/>
          <a:p>
            <a:pPr indent="0" marL="0">
              <a:buNone/>
            </a:pPr>
            <a:r>
              <a:rPr lang="en-US" sz="1100" dirty="0">
                <a:solidFill>
                  <a:srgbClr val="50564F"/>
                </a:solidFill>
              </a:rPr>
              <a:t>of AI projects fail, about twice the rate of ordinary IT projects (RAND, 2024)</a:t>
            </a:r>
            <a:endParaRPr lang="en-US" sz="1100" dirty="0"/>
          </a:p>
        </p:txBody>
      </p:sp>
      <p:sp>
        <p:nvSpPr>
          <p:cNvPr id="7" name="Text 5"/>
          <p:cNvSpPr txBox="1"/>
          <p:nvPr/>
        </p:nvSpPr>
        <p:spPr>
          <a:xfrm>
            <a:off x="868680" y="3246120"/>
            <a:ext cx="2103120" cy="731520"/>
          </a:xfrm>
          <a:prstGeom prst="rect">
            <a:avLst/>
          </a:prstGeom>
          <a:noFill/>
          <a:ln/>
        </p:spPr>
        <p:txBody>
          <a:bodyPr wrap="square" lIns="0" tIns="0" rIns="0" bIns="0" rtlCol="0" anchor="ctr"/>
          <a:lstStyle/>
          <a:p>
            <a:pPr indent="0" marL="0">
              <a:buNone/>
            </a:pPr>
            <a:r>
              <a:rPr lang="en-US" sz="4000" b="1" dirty="0">
                <a:solidFill>
                  <a:srgbClr val="A85709"/>
                </a:solidFill>
                <a:latin typeface="Cambria" pitchFamily="34" charset="0"/>
                <a:ea typeface="Cambria" pitchFamily="34" charset="-122"/>
                <a:cs typeface="Cambria" pitchFamily="34" charset="-120"/>
              </a:rPr>
              <a:t>42%</a:t>
            </a:r>
            <a:endParaRPr lang="en-US" sz="4000" dirty="0"/>
          </a:p>
        </p:txBody>
      </p:sp>
      <p:sp>
        <p:nvSpPr>
          <p:cNvPr id="8" name="Text 6"/>
          <p:cNvSpPr txBox="1"/>
          <p:nvPr/>
        </p:nvSpPr>
        <p:spPr>
          <a:xfrm>
            <a:off x="3017520" y="3319272"/>
            <a:ext cx="2331720" cy="868680"/>
          </a:xfrm>
          <a:prstGeom prst="rect">
            <a:avLst/>
          </a:prstGeom>
          <a:noFill/>
          <a:ln/>
        </p:spPr>
        <p:txBody>
          <a:bodyPr wrap="square" lIns="0" tIns="0" rIns="0" bIns="0" rtlCol="0" anchor="ctr"/>
          <a:lstStyle/>
          <a:p>
            <a:pPr indent="0" marL="0">
              <a:buNone/>
            </a:pPr>
            <a:r>
              <a:rPr lang="en-US" sz="1100" dirty="0">
                <a:solidFill>
                  <a:srgbClr val="50564F"/>
                </a:solidFill>
              </a:rPr>
              <a:t>of companies abandoned most of their AI initiatives in 2025 (S&amp;P Global)</a:t>
            </a:r>
            <a:endParaRPr lang="en-US" sz="1100" dirty="0"/>
          </a:p>
        </p:txBody>
      </p:sp>
      <p:sp>
        <p:nvSpPr>
          <p:cNvPr id="9" name="Text 7"/>
          <p:cNvSpPr txBox="1"/>
          <p:nvPr/>
        </p:nvSpPr>
        <p:spPr>
          <a:xfrm>
            <a:off x="868680" y="4343400"/>
            <a:ext cx="4480560" cy="1188720"/>
          </a:xfrm>
          <a:prstGeom prst="rect">
            <a:avLst/>
          </a:prstGeom>
          <a:noFill/>
          <a:ln/>
        </p:spPr>
        <p:txBody>
          <a:bodyPr wrap="square" lIns="0" tIns="0" rIns="0" bIns="0" rtlCol="0" anchor="ctr"/>
          <a:lstStyle/>
          <a:p>
            <a:pPr indent="0" marL="0">
              <a:buNone/>
            </a:pPr>
            <a:r>
              <a:rPr lang="en-US" sz="1250" dirty="0">
                <a:solidFill>
                  <a:srgbClr val="1E231F"/>
                </a:solidFill>
              </a:rPr>
              <a:t>The usual causes are not the models: misstated problems, dirty data, and change management nobody owned.</a:t>
            </a:r>
            <a:endParaRPr lang="en-US" sz="1250" dirty="0"/>
          </a:p>
        </p:txBody>
      </p:sp>
      <p:sp>
        <p:nvSpPr>
          <p:cNvPr id="10" name="Text 8"/>
          <p:cNvSpPr txBox="1"/>
          <p:nvPr/>
        </p:nvSpPr>
        <p:spPr>
          <a:xfrm>
            <a:off x="5806440" y="1554480"/>
            <a:ext cx="2331720" cy="914400"/>
          </a:xfrm>
          <a:prstGeom prst="rect">
            <a:avLst/>
          </a:prstGeom>
          <a:noFill/>
          <a:ln/>
        </p:spPr>
        <p:txBody>
          <a:bodyPr wrap="square" lIns="0" tIns="0" rIns="0" bIns="0" rtlCol="0" anchor="ctr"/>
          <a:lstStyle/>
          <a:p>
            <a:pPr indent="0" marL="0">
              <a:buNone/>
            </a:pPr>
            <a:r>
              <a:rPr lang="en-US" sz="1350" b="1" dirty="0">
                <a:solidFill>
                  <a:srgbClr val="0E5D49"/>
                </a:solidFill>
              </a:rPr>
              <a:t>Misstated problems</a:t>
            </a:r>
            <a:endParaRPr lang="en-US" sz="1350" dirty="0"/>
          </a:p>
        </p:txBody>
      </p:sp>
      <p:sp>
        <p:nvSpPr>
          <p:cNvPr id="11" name="Text 9"/>
          <p:cNvSpPr txBox="1"/>
          <p:nvPr/>
        </p:nvSpPr>
        <p:spPr>
          <a:xfrm>
            <a:off x="8229600" y="1554480"/>
            <a:ext cx="3383280" cy="914400"/>
          </a:xfrm>
          <a:prstGeom prst="rect">
            <a:avLst/>
          </a:prstGeom>
          <a:noFill/>
          <a:ln/>
        </p:spPr>
        <p:txBody>
          <a:bodyPr wrap="square" lIns="0" tIns="0" rIns="0" bIns="0" rtlCol="0" anchor="ctr"/>
          <a:lstStyle/>
          <a:p>
            <a:pPr indent="0" marL="0">
              <a:buNone/>
            </a:pPr>
            <a:r>
              <a:rPr lang="en-US" sz="1200" dirty="0">
                <a:solidFill>
                  <a:srgbClr val="1E231F"/>
                </a:solidFill>
              </a:rPr>
              <a:t>Nothing is built before a week of measurement says where the money actually leaks.</a:t>
            </a:r>
            <a:endParaRPr lang="en-US" sz="1200" dirty="0"/>
          </a:p>
        </p:txBody>
      </p:sp>
      <p:sp>
        <p:nvSpPr>
          <p:cNvPr id="12" name="Text 10"/>
          <p:cNvSpPr txBox="1"/>
          <p:nvPr/>
        </p:nvSpPr>
        <p:spPr>
          <a:xfrm>
            <a:off x="5806440" y="2633472"/>
            <a:ext cx="2331720" cy="914400"/>
          </a:xfrm>
          <a:prstGeom prst="rect">
            <a:avLst/>
          </a:prstGeom>
          <a:noFill/>
          <a:ln/>
        </p:spPr>
        <p:txBody>
          <a:bodyPr wrap="square" lIns="0" tIns="0" rIns="0" bIns="0" rtlCol="0" anchor="ctr"/>
          <a:lstStyle/>
          <a:p>
            <a:pPr indent="0" marL="0">
              <a:buNone/>
            </a:pPr>
            <a:r>
              <a:rPr lang="en-US" sz="1350" b="1" dirty="0">
                <a:solidFill>
                  <a:srgbClr val="0E5D49"/>
                </a:solidFill>
              </a:rPr>
              <a:t>Dirty data</a:t>
            </a:r>
            <a:endParaRPr lang="en-US" sz="1350" dirty="0"/>
          </a:p>
        </p:txBody>
      </p:sp>
      <p:sp>
        <p:nvSpPr>
          <p:cNvPr id="13" name="Text 11"/>
          <p:cNvSpPr txBox="1"/>
          <p:nvPr/>
        </p:nvSpPr>
        <p:spPr>
          <a:xfrm>
            <a:off x="8229600" y="2633472"/>
            <a:ext cx="3383280" cy="914400"/>
          </a:xfrm>
          <a:prstGeom prst="rect">
            <a:avLst/>
          </a:prstGeom>
          <a:noFill/>
          <a:ln/>
        </p:spPr>
        <p:txBody>
          <a:bodyPr wrap="square" lIns="0" tIns="0" rIns="0" bIns="0" rtlCol="0" anchor="ctr"/>
          <a:lstStyle/>
          <a:p>
            <a:pPr indent="0" marL="0">
              <a:buNone/>
            </a:pPr>
            <a:r>
              <a:rPr lang="en-US" sz="1200" dirty="0">
                <a:solidFill>
                  <a:srgbClr val="1E231F"/>
                </a:solidFill>
              </a:rPr>
              <a:t>Expected and planned for: in both published case studies, week one was an unglamorous master-data cleanup, on the record.</a:t>
            </a:r>
            <a:endParaRPr lang="en-US" sz="1200" dirty="0"/>
          </a:p>
        </p:txBody>
      </p:sp>
      <p:sp>
        <p:nvSpPr>
          <p:cNvPr id="14" name="Text 12"/>
          <p:cNvSpPr txBox="1"/>
          <p:nvPr/>
        </p:nvSpPr>
        <p:spPr>
          <a:xfrm>
            <a:off x="5806440" y="3712464"/>
            <a:ext cx="2331720" cy="914400"/>
          </a:xfrm>
          <a:prstGeom prst="rect">
            <a:avLst/>
          </a:prstGeom>
          <a:noFill/>
          <a:ln/>
        </p:spPr>
        <p:txBody>
          <a:bodyPr wrap="square" lIns="0" tIns="0" rIns="0" bIns="0" rtlCol="0" anchor="ctr"/>
          <a:lstStyle/>
          <a:p>
            <a:pPr indent="0" marL="0">
              <a:buNone/>
            </a:pPr>
            <a:r>
              <a:rPr lang="en-US" sz="1350" b="1" dirty="0">
                <a:solidFill>
                  <a:srgbClr val="0E5D49"/>
                </a:solidFill>
              </a:rPr>
              <a:t>Change management</a:t>
            </a:r>
            <a:endParaRPr lang="en-US" sz="1350" dirty="0"/>
          </a:p>
        </p:txBody>
      </p:sp>
      <p:sp>
        <p:nvSpPr>
          <p:cNvPr id="15" name="Text 13"/>
          <p:cNvSpPr txBox="1"/>
          <p:nvPr/>
        </p:nvSpPr>
        <p:spPr>
          <a:xfrm>
            <a:off x="8229600" y="3712464"/>
            <a:ext cx="3383280" cy="914400"/>
          </a:xfrm>
          <a:prstGeom prst="rect">
            <a:avLst/>
          </a:prstGeom>
          <a:noFill/>
          <a:ln/>
        </p:spPr>
        <p:txBody>
          <a:bodyPr wrap="square" lIns="0" tIns="0" rIns="0" bIns="0" rtlCol="0" anchor="ctr"/>
          <a:lstStyle/>
          <a:p>
            <a:pPr indent="0" marL="0">
              <a:buNone/>
            </a:pPr>
            <a:r>
              <a:rPr lang="en-US" sz="1200" dirty="0">
                <a:solidFill>
                  <a:srgbClr val="1E231F"/>
                </a:solidFill>
              </a:rPr>
              <a:t>A weekly report obliged to carry bad news, and failures fixed by chaired meetings, not patches. The published examples include both.</a:t>
            </a:r>
            <a:endParaRPr lang="en-US" sz="1200" dirty="0"/>
          </a:p>
        </p:txBody>
      </p:sp>
      <p:sp>
        <p:nvSpPr>
          <p:cNvPr id="16" name="Text 14"/>
          <p:cNvSpPr txBox="1"/>
          <p:nvPr/>
        </p:nvSpPr>
        <p:spPr>
          <a:xfrm>
            <a:off x="5806440" y="4791456"/>
            <a:ext cx="2331720" cy="914400"/>
          </a:xfrm>
          <a:prstGeom prst="rect">
            <a:avLst/>
          </a:prstGeom>
          <a:noFill/>
          <a:ln/>
        </p:spPr>
        <p:txBody>
          <a:bodyPr wrap="square" lIns="0" tIns="0" rIns="0" bIns="0" rtlCol="0" anchor="ctr"/>
          <a:lstStyle/>
          <a:p>
            <a:pPr indent="0" marL="0">
              <a:buNone/>
            </a:pPr>
            <a:r>
              <a:rPr lang="en-US" sz="1350" b="1" dirty="0">
                <a:solidFill>
                  <a:srgbClr val="0E5D49"/>
                </a:solidFill>
              </a:rPr>
              <a:t>Lock-in</a:t>
            </a:r>
            <a:endParaRPr lang="en-US" sz="1350" dirty="0"/>
          </a:p>
        </p:txBody>
      </p:sp>
      <p:sp>
        <p:nvSpPr>
          <p:cNvPr id="17" name="Text 15"/>
          <p:cNvSpPr txBox="1"/>
          <p:nvPr/>
        </p:nvSpPr>
        <p:spPr>
          <a:xfrm>
            <a:off x="8229600" y="4791456"/>
            <a:ext cx="3383280" cy="914400"/>
          </a:xfrm>
          <a:prstGeom prst="rect">
            <a:avLst/>
          </a:prstGeom>
          <a:noFill/>
          <a:ln/>
        </p:spPr>
        <p:txBody>
          <a:bodyPr wrap="square" lIns="0" tIns="0" rIns="0" bIns="0" rtlCol="0" anchor="ctr"/>
          <a:lstStyle/>
          <a:p>
            <a:pPr indent="0" marL="0">
              <a:buNone/>
            </a:pPr>
            <a:r>
              <a:rPr lang="en-US" sz="1200" dirty="0">
                <a:solidFill>
                  <a:srgbClr val="1E231F"/>
                </a:solidFill>
              </a:rPr>
              <a:t>A fixed term. If we walk at day 90, we keep the structured knowledge, the playbooks and the records, and run them ourselves.</a:t>
            </a:r>
            <a:endParaRPr lang="en-US" sz="1200" dirty="0"/>
          </a:p>
        </p:txBody>
      </p:sp>
      <p:sp>
        <p:nvSpPr>
          <p:cNvPr id="18" name="Text 16"/>
          <p:cNvSpPr txBox="1"/>
          <p:nvPr/>
        </p:nvSpPr>
        <p:spPr>
          <a:xfrm>
            <a:off x="5806440" y="5870448"/>
            <a:ext cx="5806440" cy="685800"/>
          </a:xfrm>
          <a:prstGeom prst="rect">
            <a:avLst/>
          </a:prstGeom>
          <a:noFill/>
          <a:ln/>
        </p:spPr>
        <p:txBody>
          <a:bodyPr wrap="square" lIns="0" tIns="0" rIns="0" bIns="0" rtlCol="0" anchor="ctr"/>
          <a:lstStyle/>
          <a:p>
            <a:pPr indent="0" marL="0">
              <a:buNone/>
            </a:pPr>
            <a:r>
              <a:rPr lang="en-US" sz="1150" i="1" dirty="0">
                <a:solidFill>
                  <a:srgbClr val="50564F"/>
                </a:solidFill>
              </a:rPr>
              <a:t>Our own costs, stated: around 100 hours of our people's time across a term, mostly in the first fortnight, and the discipline of clearing an approval queue daily.</a:t>
            </a:r>
            <a:endParaRPr lang="en-US" sz="11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Read a whole engagement before we decide</a:t>
            </a:r>
            <a:endParaRPr lang="en-US" sz="3000" dirty="0"/>
          </a:p>
        </p:txBody>
      </p:sp>
      <p:sp>
        <p:nvSpPr>
          <p:cNvPr id="3" name="Text 1"/>
          <p:cNvSpPr txBox="1"/>
          <p:nvPr/>
        </p:nvSpPr>
        <p:spPr>
          <a:xfrm>
            <a:off x="548640" y="1463040"/>
            <a:ext cx="10972800" cy="960120"/>
          </a:xfrm>
          <a:prstGeom prst="rect">
            <a:avLst/>
          </a:prstGeom>
          <a:noFill/>
          <a:ln/>
        </p:spPr>
        <p:txBody>
          <a:bodyPr wrap="square" lIns="0" tIns="0" rIns="0" bIns="0" rtlCol="0" anchor="ctr"/>
          <a:lstStyle/>
          <a:p>
            <a:pPr indent="0" marL="0">
              <a:buNone/>
            </a:pPr>
            <a:r>
              <a:rPr lang="en-US" sz="1400" dirty="0">
                <a:solidFill>
                  <a:srgbClr val="1E231F"/>
                </a:solidFill>
              </a:rPr>
              <a:t>Two published case studies document the entire method on fictional firms: the company in full, the diagnostic, the Role Cards, the weekly reports, the failures, and a savings report where every figure opens its own arithmetic. They are openly labelled simulations, calibrated from published UK benchmarks, and they are the fastest way for this board to see what it would actually be buying.</a:t>
            </a:r>
            <a:endParaRPr lang="en-US" sz="1400" dirty="0"/>
          </a:p>
        </p:txBody>
      </p:sp>
      <p:sp>
        <p:nvSpPr>
          <p:cNvPr id="4" name="Shape 2"/>
          <p:cNvSpPr/>
          <p:nvPr/>
        </p:nvSpPr>
        <p:spPr>
          <a:xfrm>
            <a:off x="548640" y="2651760"/>
            <a:ext cx="5440680" cy="2834640"/>
          </a:xfrm>
          <a:prstGeom prst="roundRect">
            <a:avLst>
              <a:gd name="adj" fmla="val 2581"/>
            </a:avLst>
          </a:prstGeom>
          <a:solidFill>
            <a:srgbClr val="EFF5F2"/>
          </a:solidFill>
          <a:ln w="9525">
            <a:solidFill>
              <a:srgbClr val="C9D4CE"/>
            </a:solidFill>
            <a:prstDash val="solid"/>
          </a:ln>
        </p:spPr>
      </p:sp>
      <p:sp>
        <p:nvSpPr>
          <p:cNvPr id="5" name="Text 3"/>
          <p:cNvSpPr txBox="1"/>
          <p:nvPr/>
        </p:nvSpPr>
        <p:spPr>
          <a:xfrm>
            <a:off x="841248" y="2880360"/>
            <a:ext cx="4846320" cy="320040"/>
          </a:xfrm>
          <a:prstGeom prst="rect">
            <a:avLst/>
          </a:prstGeom>
          <a:noFill/>
          <a:ln/>
        </p:spPr>
        <p:txBody>
          <a:bodyPr wrap="square" lIns="0" tIns="0" rIns="0" bIns="0" rtlCol="0" anchor="ctr"/>
          <a:lstStyle/>
          <a:p>
            <a:pPr indent="0" marL="0">
              <a:buNone/>
            </a:pPr>
            <a:r>
              <a:rPr lang="en-US" sz="1000" b="1" spc="150" kern="0" dirty="0">
                <a:solidFill>
                  <a:srgbClr val="50564F"/>
                </a:solidFill>
              </a:rPr>
              <a:t>INDUSTRIAL DISTRIBUTION  ·  SIMULATED</a:t>
            </a:r>
            <a:endParaRPr lang="en-US" sz="1000" dirty="0"/>
          </a:p>
        </p:txBody>
      </p:sp>
      <p:sp>
        <p:nvSpPr>
          <p:cNvPr id="6" name="Text 4"/>
          <p:cNvSpPr txBox="1"/>
          <p:nvPr/>
        </p:nvSpPr>
        <p:spPr>
          <a:xfrm>
            <a:off x="841248" y="3200400"/>
            <a:ext cx="4846320" cy="502920"/>
          </a:xfrm>
          <a:prstGeom prst="rect">
            <a:avLst/>
          </a:prstGeom>
          <a:noFill/>
          <a:ln/>
        </p:spPr>
        <p:txBody>
          <a:bodyPr wrap="square" lIns="0" tIns="0" rIns="0" bIns="0" rtlCol="0" anchor="ctr"/>
          <a:lstStyle/>
          <a:p>
            <a:pPr indent="0" marL="0">
              <a:buNone/>
            </a:pPr>
            <a:r>
              <a:rPr lang="en-US" sz="1900" b="1" dirty="0">
                <a:solidFill>
                  <a:srgbClr val="1E231F"/>
                </a:solidFill>
                <a:latin typeface="Cambria" pitchFamily="34" charset="0"/>
                <a:ea typeface="Cambria" pitchFamily="34" charset="-122"/>
                <a:cs typeface="Cambria" pitchFamily="34" charset="-120"/>
              </a:rPr>
              <a:t>The Calder &amp; Marsh file</a:t>
            </a:r>
            <a:endParaRPr lang="en-US" sz="1900" dirty="0"/>
          </a:p>
        </p:txBody>
      </p:sp>
      <p:sp>
        <p:nvSpPr>
          <p:cNvPr id="7" name="Text 5"/>
          <p:cNvSpPr txBox="1"/>
          <p:nvPr/>
        </p:nvSpPr>
        <p:spPr>
          <a:xfrm>
            <a:off x="841248" y="3749040"/>
            <a:ext cx="4846320" cy="1234440"/>
          </a:xfrm>
          <a:prstGeom prst="rect">
            <a:avLst/>
          </a:prstGeom>
          <a:noFill/>
          <a:ln/>
        </p:spPr>
        <p:txBody>
          <a:bodyPr wrap="square" lIns="0" tIns="0" rIns="0" bIns="0" rtlCol="0" anchor="ctr"/>
          <a:lstStyle/>
          <a:p>
            <a:pPr indent="0" marL="0">
              <a:buNone/>
            </a:pPr>
            <a:r>
              <a:rPr lang="en-US" sz="1200" dirty="0">
                <a:solidFill>
                  <a:srgbClr val="50564F"/>
                </a:solidFill>
              </a:rPr>
              <a:t>A £11.2m Leeds distributor, 62 staff, cash tightening as service slipped. Follow debtor days from measured baseline through a managed term, including the fortnight that went wrong.</a:t>
            </a:r>
            <a:endParaRPr lang="en-US" sz="1200" dirty="0"/>
          </a:p>
        </p:txBody>
      </p:sp>
      <p:sp>
        <p:nvSpPr>
          <p:cNvPr id="8" name="Text 6"/>
          <p:cNvSpPr txBox="1"/>
          <p:nvPr/>
        </p:nvSpPr>
        <p:spPr>
          <a:xfrm>
            <a:off x="841248" y="5029200"/>
            <a:ext cx="4846320" cy="320040"/>
          </a:xfrm>
          <a:prstGeom prst="rect">
            <a:avLst/>
          </a:prstGeom>
          <a:noFill/>
          <a:ln/>
        </p:spPr>
        <p:txBody>
          <a:bodyPr wrap="square" lIns="0" tIns="0" rIns="0" bIns="0" rtlCol="0" anchor="ctr"/>
          <a:lstStyle/>
          <a:p>
            <a:pPr indent="0" marL="0">
              <a:buNone/>
            </a:pPr>
            <a:r>
              <a:rPr lang="en-US" sz="1250" b="1" dirty="0">
                <a:solidFill>
                  <a:srgbClr val="0E5D49"/>
                </a:solidFill>
              </a:rPr>
              <a:t>grabs.ai/cases/calder-marsh</a:t>
            </a:r>
            <a:endParaRPr lang="en-US" sz="1250" dirty="0"/>
          </a:p>
        </p:txBody>
      </p:sp>
      <p:sp>
        <p:nvSpPr>
          <p:cNvPr id="9" name="Shape 7"/>
          <p:cNvSpPr/>
          <p:nvPr/>
        </p:nvSpPr>
        <p:spPr>
          <a:xfrm>
            <a:off x="6172200" y="2651760"/>
            <a:ext cx="5440680" cy="2834640"/>
          </a:xfrm>
          <a:prstGeom prst="roundRect">
            <a:avLst>
              <a:gd name="adj" fmla="val 2581"/>
            </a:avLst>
          </a:prstGeom>
          <a:solidFill>
            <a:srgbClr val="EFF5F2"/>
          </a:solidFill>
          <a:ln w="9525">
            <a:solidFill>
              <a:srgbClr val="C9D4CE"/>
            </a:solidFill>
            <a:prstDash val="solid"/>
          </a:ln>
        </p:spPr>
      </p:sp>
      <p:sp>
        <p:nvSpPr>
          <p:cNvPr id="10" name="Text 8"/>
          <p:cNvSpPr txBox="1"/>
          <p:nvPr/>
        </p:nvSpPr>
        <p:spPr>
          <a:xfrm>
            <a:off x="6464808" y="2880360"/>
            <a:ext cx="4846320" cy="320040"/>
          </a:xfrm>
          <a:prstGeom prst="rect">
            <a:avLst/>
          </a:prstGeom>
          <a:noFill/>
          <a:ln/>
        </p:spPr>
        <p:txBody>
          <a:bodyPr wrap="square" lIns="0" tIns="0" rIns="0" bIns="0" rtlCol="0" anchor="ctr"/>
          <a:lstStyle/>
          <a:p>
            <a:pPr indent="0" marL="0">
              <a:buNone/>
            </a:pPr>
            <a:r>
              <a:rPr lang="en-US" sz="1000" b="1" spc="150" kern="0" dirty="0">
                <a:solidFill>
                  <a:srgbClr val="50564F"/>
                </a:solidFill>
              </a:rPr>
              <a:t>EXECUTIVE SEARCH AND RECRUITMENT  ·  SIMULATED</a:t>
            </a:r>
            <a:endParaRPr lang="en-US" sz="1000" dirty="0"/>
          </a:p>
        </p:txBody>
      </p:sp>
      <p:sp>
        <p:nvSpPr>
          <p:cNvPr id="11" name="Text 9"/>
          <p:cNvSpPr txBox="1"/>
          <p:nvPr/>
        </p:nvSpPr>
        <p:spPr>
          <a:xfrm>
            <a:off x="6464808" y="3200400"/>
            <a:ext cx="4846320" cy="502920"/>
          </a:xfrm>
          <a:prstGeom prst="rect">
            <a:avLst/>
          </a:prstGeom>
          <a:noFill/>
          <a:ln/>
        </p:spPr>
        <p:txBody>
          <a:bodyPr wrap="square" lIns="0" tIns="0" rIns="0" bIns="0" rtlCol="0" anchor="ctr"/>
          <a:lstStyle/>
          <a:p>
            <a:pPr indent="0" marL="0">
              <a:buNone/>
            </a:pPr>
            <a:r>
              <a:rPr lang="en-US" sz="1900" b="1" dirty="0">
                <a:solidFill>
                  <a:srgbClr val="1E231F"/>
                </a:solidFill>
                <a:latin typeface="Cambria" pitchFamily="34" charset="0"/>
                <a:ea typeface="Cambria" pitchFamily="34" charset="-122"/>
                <a:cs typeface="Cambria" pitchFamily="34" charset="-120"/>
              </a:rPr>
              <a:t>The Harland Rowe file</a:t>
            </a:r>
            <a:endParaRPr lang="en-US" sz="1900" dirty="0"/>
          </a:p>
        </p:txBody>
      </p:sp>
      <p:sp>
        <p:nvSpPr>
          <p:cNvPr id="12" name="Text 10"/>
          <p:cNvSpPr txBox="1"/>
          <p:nvPr/>
        </p:nvSpPr>
        <p:spPr>
          <a:xfrm>
            <a:off x="6464808" y="3749040"/>
            <a:ext cx="4846320" cy="1234440"/>
          </a:xfrm>
          <a:prstGeom prst="rect">
            <a:avLst/>
          </a:prstGeom>
          <a:noFill/>
          <a:ln/>
        </p:spPr>
        <p:txBody>
          <a:bodyPr wrap="square" lIns="0" tIns="0" rIns="0" bIns="0" rtlCol="0" anchor="ctr"/>
          <a:lstStyle/>
          <a:p>
            <a:pPr indent="0" marL="0">
              <a:buNone/>
            </a:pPr>
            <a:r>
              <a:rPr lang="en-US" sz="1200" dirty="0">
                <a:solidFill>
                  <a:srgbClr val="50564F"/>
                </a:solidFill>
              </a:rPr>
              <a:t>A £3.4m Manchester search firm that believed it was short of candidates until its own timestamps said otherwise. Same method, different hires, run through a dead December honestly.</a:t>
            </a:r>
            <a:endParaRPr lang="en-US" sz="1200" dirty="0"/>
          </a:p>
        </p:txBody>
      </p:sp>
      <p:sp>
        <p:nvSpPr>
          <p:cNvPr id="13" name="Text 11"/>
          <p:cNvSpPr txBox="1"/>
          <p:nvPr/>
        </p:nvSpPr>
        <p:spPr>
          <a:xfrm>
            <a:off x="6464808" y="5029200"/>
            <a:ext cx="4846320" cy="320040"/>
          </a:xfrm>
          <a:prstGeom prst="rect">
            <a:avLst/>
          </a:prstGeom>
          <a:noFill/>
          <a:ln/>
        </p:spPr>
        <p:txBody>
          <a:bodyPr wrap="square" lIns="0" tIns="0" rIns="0" bIns="0" rtlCol="0" anchor="ctr"/>
          <a:lstStyle/>
          <a:p>
            <a:pPr indent="0" marL="0">
              <a:buNone/>
            </a:pPr>
            <a:r>
              <a:rPr lang="en-US" sz="1250" b="1" dirty="0">
                <a:solidFill>
                  <a:srgbClr val="0E5D49"/>
                </a:solidFill>
              </a:rPr>
              <a:t>grabs.ai/cases/harland-rowe</a:t>
            </a:r>
            <a:endParaRPr lang="en-US" sz="1250" dirty="0"/>
          </a:p>
        </p:txBody>
      </p:sp>
      <p:sp>
        <p:nvSpPr>
          <p:cNvPr id="14" name="Text 12"/>
          <p:cNvSpPr txBox="1"/>
          <p:nvPr/>
        </p:nvSpPr>
        <p:spPr>
          <a:xfrm>
            <a:off x="548640" y="5760720"/>
            <a:ext cx="10972800" cy="365760"/>
          </a:xfrm>
          <a:prstGeom prst="rect">
            <a:avLst/>
          </a:prstGeom>
          <a:noFill/>
          <a:ln/>
        </p:spPr>
        <p:txBody>
          <a:bodyPr wrap="square" lIns="0" tIns="0" rIns="0" bIns="0" rtlCol="0" anchor="ctr"/>
          <a:lstStyle/>
          <a:p>
            <a:pPr indent="0" marL="0">
              <a:buNone/>
            </a:pPr>
            <a:r>
              <a:rPr lang="en-US" sz="1150" i="1" dirty="0">
                <a:solidFill>
                  <a:srgbClr val="50564F"/>
                </a:solidFill>
              </a:rPr>
              <a:t>Suggested pre-read: circulate one of the two with the board papers; twenty to thirty minutes each.</a:t>
            </a:r>
            <a:endParaRPr lang="en-US" sz="11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The commitment ladder, and the floor beneath it</a:t>
            </a:r>
            <a:endParaRPr lang="en-US" sz="3000" dirty="0"/>
          </a:p>
        </p:txBody>
      </p:sp>
      <p:sp>
        <p:nvSpPr>
          <p:cNvPr id="3" name="Shape 1"/>
          <p:cNvSpPr/>
          <p:nvPr/>
        </p:nvSpPr>
        <p:spPr>
          <a:xfrm>
            <a:off x="548640" y="1508760"/>
            <a:ext cx="11064240" cy="1417320"/>
          </a:xfrm>
          <a:prstGeom prst="roundRect">
            <a:avLst>
              <a:gd name="adj" fmla="val 5161"/>
            </a:avLst>
          </a:prstGeom>
          <a:solidFill>
            <a:srgbClr val="EFF5F2"/>
          </a:solidFill>
          <a:ln w="9525">
            <a:solidFill>
              <a:srgbClr val="C9D4CE"/>
            </a:solidFill>
            <a:prstDash val="solid"/>
          </a:ln>
        </p:spPr>
      </p:sp>
      <p:sp>
        <p:nvSpPr>
          <p:cNvPr id="4" name="Text 2"/>
          <p:cNvSpPr txBox="1"/>
          <p:nvPr/>
        </p:nvSpPr>
        <p:spPr>
          <a:xfrm>
            <a:off x="868680" y="1691640"/>
            <a:ext cx="3291840" cy="457200"/>
          </a:xfrm>
          <a:prstGeom prst="rect">
            <a:avLst/>
          </a:prstGeom>
          <a:noFill/>
          <a:ln/>
        </p:spPr>
        <p:txBody>
          <a:bodyPr wrap="square" lIns="0" tIns="0" rIns="0" bIns="0" rtlCol="0" anchor="ctr"/>
          <a:lstStyle/>
          <a:p>
            <a:pPr indent="0" marL="0">
              <a:buNone/>
            </a:pPr>
            <a:r>
              <a:rPr lang="en-US" sz="1600" b="1" dirty="0">
                <a:solidFill>
                  <a:srgbClr val="0E5D49"/>
                </a:solidFill>
              </a:rPr>
              <a:t>Step 1 · The diagnostic</a:t>
            </a:r>
            <a:endParaRPr lang="en-US" sz="1600" dirty="0"/>
          </a:p>
        </p:txBody>
      </p:sp>
      <p:sp>
        <p:nvSpPr>
          <p:cNvPr id="5" name="Text 3"/>
          <p:cNvSpPr txBox="1"/>
          <p:nvPr/>
        </p:nvSpPr>
        <p:spPr>
          <a:xfrm>
            <a:off x="4206240" y="1645920"/>
            <a:ext cx="7132320" cy="1188720"/>
          </a:xfrm>
          <a:prstGeom prst="rect">
            <a:avLst/>
          </a:prstGeom>
          <a:noFill/>
          <a:ln/>
        </p:spPr>
        <p:txBody>
          <a:bodyPr wrap="square" lIns="0" tIns="0" rIns="0" bIns="0" rtlCol="0" anchor="ctr"/>
          <a:lstStyle/>
          <a:p>
            <a:pPr indent="0" marL="0">
              <a:buNone/>
            </a:pPr>
            <a:r>
              <a:rPr lang="en-US" sz="1250" dirty="0">
                <a:solidFill>
                  <a:srgbClr val="1E231F"/>
                </a:solidFill>
              </a:rPr>
              <a:t>One process, one week, fixed price </a:t>
            </a:r>
            <a:pPr indent="0" marL="0">
              <a:buNone/>
            </a:pPr>
            <a:r>
              <a:rPr lang="en-US" sz="1250" b="1" dirty="0">
                <a:solidFill>
                  <a:srgbClr val="A85709"/>
                </a:solidFill>
              </a:rPr>
              <a:t>[£ from grabs.ai]</a:t>
            </a:r>
            <a:pPr indent="0" marL="0">
              <a:buNone/>
            </a:pPr>
            <a:r>
              <a:rPr lang="en-US" sz="1250" dirty="0">
                <a:solidFill>
                  <a:srgbClr val="1E231F"/>
                </a:solidFill>
              </a:rPr>
              <a:t>. Deliverables: the measured map of our waits and their costs, the Role Card for the hire that would fix the worst of them, and a readiness list with named owners. Everything is ours to keep, hire or not.</a:t>
            </a:r>
            <a:endParaRPr lang="en-US" sz="1250" dirty="0"/>
          </a:p>
        </p:txBody>
      </p:sp>
      <p:sp>
        <p:nvSpPr>
          <p:cNvPr id="6" name="Shape 4"/>
          <p:cNvSpPr/>
          <p:nvPr/>
        </p:nvSpPr>
        <p:spPr>
          <a:xfrm>
            <a:off x="548640" y="3108960"/>
            <a:ext cx="11064240" cy="1417320"/>
          </a:xfrm>
          <a:prstGeom prst="roundRect">
            <a:avLst>
              <a:gd name="adj" fmla="val 5161"/>
            </a:avLst>
          </a:prstGeom>
          <a:solidFill>
            <a:srgbClr val="FFFFFF"/>
          </a:solidFill>
          <a:ln w="9525">
            <a:solidFill>
              <a:srgbClr val="C9D4CE"/>
            </a:solidFill>
            <a:prstDash val="solid"/>
          </a:ln>
        </p:spPr>
      </p:sp>
      <p:sp>
        <p:nvSpPr>
          <p:cNvPr id="7" name="Text 5"/>
          <p:cNvSpPr txBox="1"/>
          <p:nvPr/>
        </p:nvSpPr>
        <p:spPr>
          <a:xfrm>
            <a:off x="868680" y="3291840"/>
            <a:ext cx="3291840" cy="457200"/>
          </a:xfrm>
          <a:prstGeom prst="rect">
            <a:avLst/>
          </a:prstGeom>
          <a:noFill/>
          <a:ln/>
        </p:spPr>
        <p:txBody>
          <a:bodyPr wrap="square" lIns="0" tIns="0" rIns="0" bIns="0" rtlCol="0" anchor="ctr"/>
          <a:lstStyle/>
          <a:p>
            <a:pPr indent="0" marL="0">
              <a:buNone/>
            </a:pPr>
            <a:r>
              <a:rPr lang="en-US" sz="1600" b="1" dirty="0">
                <a:solidFill>
                  <a:srgbClr val="0E5D49"/>
                </a:solidFill>
              </a:rPr>
              <a:t>Step 2 · A 90-day term</a:t>
            </a:r>
            <a:endParaRPr lang="en-US" sz="1600" dirty="0"/>
          </a:p>
        </p:txBody>
      </p:sp>
      <p:sp>
        <p:nvSpPr>
          <p:cNvPr id="8" name="Text 6"/>
          <p:cNvSpPr txBox="1"/>
          <p:nvPr/>
        </p:nvSpPr>
        <p:spPr>
          <a:xfrm>
            <a:off x="4206240" y="3246120"/>
            <a:ext cx="7132320" cy="1188720"/>
          </a:xfrm>
          <a:prstGeom prst="rect">
            <a:avLst/>
          </a:prstGeom>
          <a:noFill/>
          <a:ln/>
        </p:spPr>
        <p:txBody>
          <a:bodyPr wrap="square" lIns="0" tIns="0" rIns="0" bIns="0" rtlCol="0" anchor="ctr"/>
          <a:lstStyle/>
          <a:p>
            <a:pPr indent="0" marL="0">
              <a:buNone/>
            </a:pPr>
            <a:r>
              <a:rPr lang="en-US" sz="1250" dirty="0">
                <a:solidFill>
                  <a:srgbClr val="1E231F"/>
                </a:solidFill>
              </a:rPr>
              <a:t>Only if the findings justify it. Workers hired from their Role Cards at a staffing-style monthly fee of </a:t>
            </a:r>
            <a:pPr indent="0" marL="0">
              <a:buNone/>
            </a:pPr>
            <a:r>
              <a:rPr lang="en-US" sz="1250" b="1" dirty="0">
                <a:solidFill>
                  <a:srgbClr val="A85709"/>
                </a:solidFill>
              </a:rPr>
              <a:t>[£ from grabs.ai]</a:t>
            </a:r>
            <a:pPr indent="0" marL="0">
              <a:buNone/>
            </a:pPr>
            <a:r>
              <a:rPr lang="en-US" sz="1250" dirty="0">
                <a:solidFill>
                  <a:srgbClr val="1E231F"/>
                </a:solidFill>
              </a:rPr>
              <a:t>, under the controls of slide 9, with reviews at 30, 60 and 90 days against the measured baseline. Renewal is a decision this board takes; it is never a default.</a:t>
            </a:r>
            <a:endParaRPr lang="en-US" sz="1250" dirty="0"/>
          </a:p>
        </p:txBody>
      </p:sp>
      <p:sp>
        <p:nvSpPr>
          <p:cNvPr id="9" name="Shape 7"/>
          <p:cNvSpPr/>
          <p:nvPr/>
        </p:nvSpPr>
        <p:spPr>
          <a:xfrm>
            <a:off x="548640" y="4846320"/>
            <a:ext cx="11064240" cy="1417320"/>
          </a:xfrm>
          <a:prstGeom prst="roundRect">
            <a:avLst>
              <a:gd name="adj" fmla="val 5161"/>
            </a:avLst>
          </a:prstGeom>
          <a:solidFill>
            <a:srgbClr val="0B4437"/>
          </a:solidFill>
          <a:ln w="12700">
            <a:solidFill>
              <a:srgbClr val="0B4437"/>
            </a:solidFill>
            <a:prstDash val="solid"/>
          </a:ln>
        </p:spPr>
      </p:sp>
      <p:sp>
        <p:nvSpPr>
          <p:cNvPr id="10" name="Text 8"/>
          <p:cNvSpPr txBox="1"/>
          <p:nvPr/>
        </p:nvSpPr>
        <p:spPr>
          <a:xfrm>
            <a:off x="868680" y="5029200"/>
            <a:ext cx="10424160" cy="292608"/>
          </a:xfrm>
          <a:prstGeom prst="rect">
            <a:avLst/>
          </a:prstGeom>
          <a:noFill/>
          <a:ln/>
        </p:spPr>
        <p:txBody>
          <a:bodyPr wrap="square" lIns="0" tIns="0" rIns="0" bIns="0" rtlCol="0" anchor="ctr"/>
          <a:lstStyle/>
          <a:p>
            <a:pPr indent="0" marL="0">
              <a:buNone/>
            </a:pPr>
            <a:r>
              <a:rPr lang="en-US" sz="1000" b="1" spc="150" kern="0" dirty="0">
                <a:solidFill>
                  <a:srgbClr val="9CCDBB"/>
                </a:solidFill>
              </a:rPr>
              <a:t>WHATEVER THE TERM FINDS, THIS IS THE PUBLISHED FLOOR</a:t>
            </a:r>
            <a:endParaRPr lang="en-US" sz="1000" dirty="0"/>
          </a:p>
        </p:txBody>
      </p:sp>
      <p:sp>
        <p:nvSpPr>
          <p:cNvPr id="11" name="Text 9"/>
          <p:cNvSpPr txBox="1"/>
          <p:nvPr/>
        </p:nvSpPr>
        <p:spPr>
          <a:xfrm>
            <a:off x="868680" y="5349240"/>
            <a:ext cx="10424160" cy="777240"/>
          </a:xfrm>
          <a:prstGeom prst="rect">
            <a:avLst/>
          </a:prstGeom>
          <a:noFill/>
          <a:ln/>
        </p:spPr>
        <p:txBody>
          <a:bodyPr wrap="square" lIns="0" tIns="0" rIns="0" bIns="0" rtlCol="0" anchor="ctr"/>
          <a:lstStyle/>
          <a:p>
            <a:pPr indent="0" marL="0">
              <a:buNone/>
            </a:pPr>
            <a:r>
              <a:rPr lang="en-US" sz="1450" i="1" dirty="0">
                <a:solidFill>
                  <a:srgbClr val="FFFFFF"/>
                </a:solidFill>
                <a:latin typeface="Cambria" pitchFamily="34" charset="0"/>
                <a:ea typeface="Cambria" pitchFamily="34" charset="-122"/>
                <a:cs typeface="Cambria" pitchFamily="34" charset="-120"/>
              </a:rPr>
              <a:t>“The least any client ever receives is a complete structuring of their company’s knowledge, the vault, and a step change in their knowledge management.”</a:t>
            </a:r>
            <a:endParaRPr lang="en-US" sz="14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txBox="1"/>
          <p:nvPr/>
        </p:nvSpPr>
        <p:spPr>
          <a:xfrm>
            <a:off x="822960" y="685800"/>
            <a:ext cx="10515600" cy="731520"/>
          </a:xfrm>
          <a:prstGeom prst="rect">
            <a:avLst/>
          </a:prstGeom>
          <a:noFill/>
          <a:ln/>
        </p:spPr>
        <p:txBody>
          <a:bodyPr wrap="square" lIns="0" tIns="0" rIns="0" bIns="0" rtlCol="0" anchor="ctr"/>
          <a:lstStyle/>
          <a:p>
            <a:pPr indent="0" marL="0">
              <a:buNone/>
            </a:pPr>
            <a:r>
              <a:rPr lang="en-US" sz="3200" b="1" dirty="0">
                <a:solidFill>
                  <a:srgbClr val="FFFFFF"/>
                </a:solidFill>
                <a:latin typeface="Cambria" pitchFamily="34" charset="0"/>
                <a:ea typeface="Cambria" pitchFamily="34" charset="-122"/>
                <a:cs typeface="Cambria" pitchFamily="34" charset="-120"/>
              </a:rPr>
              <a:t>The decision requested today</a:t>
            </a:r>
            <a:endParaRPr lang="en-US" sz="3200" dirty="0"/>
          </a:p>
        </p:txBody>
      </p:sp>
      <p:sp>
        <p:nvSpPr>
          <p:cNvPr id="3" name="Shape 1"/>
          <p:cNvSpPr/>
          <p:nvPr/>
        </p:nvSpPr>
        <p:spPr>
          <a:xfrm>
            <a:off x="822960" y="1737360"/>
            <a:ext cx="566928" cy="566928"/>
          </a:xfrm>
          <a:prstGeom prst="ellipse">
            <a:avLst/>
          </a:prstGeom>
          <a:solidFill>
            <a:srgbClr val="FFFFFF"/>
          </a:solidFill>
          <a:ln w="12700">
            <a:solidFill>
              <a:srgbClr val="FFFFFF"/>
            </a:solidFill>
            <a:prstDash val="solid"/>
          </a:ln>
        </p:spPr>
      </p:sp>
      <p:sp>
        <p:nvSpPr>
          <p:cNvPr id="4" name="Text 2"/>
          <p:cNvSpPr txBox="1"/>
          <p:nvPr/>
        </p:nvSpPr>
        <p:spPr>
          <a:xfrm>
            <a:off x="822960" y="1737360"/>
            <a:ext cx="566928" cy="566928"/>
          </a:xfrm>
          <a:prstGeom prst="rect">
            <a:avLst/>
          </a:prstGeom>
          <a:noFill/>
          <a:ln/>
        </p:spPr>
        <p:txBody>
          <a:bodyPr wrap="square" lIns="0" tIns="0" rIns="0" bIns="0" rtlCol="0" anchor="ctr"/>
          <a:lstStyle/>
          <a:p>
            <a:pPr algn="ctr" indent="0" marL="0">
              <a:buNone/>
            </a:pPr>
            <a:r>
              <a:rPr lang="en-US" sz="1800" b="1" dirty="0">
                <a:solidFill>
                  <a:srgbClr val="0B4437"/>
                </a:solidFill>
              </a:rPr>
              <a:t>1</a:t>
            </a:r>
            <a:endParaRPr lang="en-US" sz="1800" dirty="0"/>
          </a:p>
        </p:txBody>
      </p:sp>
      <p:sp>
        <p:nvSpPr>
          <p:cNvPr id="5" name="Text 3"/>
          <p:cNvSpPr txBox="1"/>
          <p:nvPr/>
        </p:nvSpPr>
        <p:spPr>
          <a:xfrm>
            <a:off x="1691640" y="1682496"/>
            <a:ext cx="9509760" cy="731520"/>
          </a:xfrm>
          <a:prstGeom prst="rect">
            <a:avLst/>
          </a:prstGeom>
          <a:noFill/>
          <a:ln/>
        </p:spPr>
        <p:txBody>
          <a:bodyPr wrap="square" lIns="0" tIns="0" rIns="0" bIns="0" rtlCol="0" anchor="ctr"/>
          <a:lstStyle/>
          <a:p>
            <a:pPr indent="0" marL="0">
              <a:buNone/>
            </a:pPr>
            <a:r>
              <a:rPr lang="en-US" sz="1600" dirty="0">
                <a:solidFill>
                  <a:srgbClr val="ECF4F0"/>
                </a:solidFill>
              </a:rPr>
              <a:t>Approve the Process Diagnostic on </a:t>
            </a:r>
            <a:pPr indent="0" marL="0">
              <a:buNone/>
            </a:pPr>
            <a:r>
              <a:rPr lang="en-US" sz="1600" b="1" dirty="0">
                <a:solidFill>
                  <a:srgbClr val="F0C491"/>
                </a:solidFill>
              </a:rPr>
              <a:t>[process]</a:t>
            </a:r>
            <a:pPr indent="0" marL="0">
              <a:buNone/>
            </a:pPr>
            <a:r>
              <a:rPr lang="en-US" sz="1600" dirty="0">
                <a:solidFill>
                  <a:srgbClr val="ECF4F0"/>
                </a:solidFill>
              </a:rPr>
              <a:t>, at the published fixed price</a:t>
            </a:r>
            <a:endParaRPr lang="en-US" sz="1600" dirty="0"/>
          </a:p>
        </p:txBody>
      </p:sp>
      <p:sp>
        <p:nvSpPr>
          <p:cNvPr id="6" name="Shape 4"/>
          <p:cNvSpPr/>
          <p:nvPr/>
        </p:nvSpPr>
        <p:spPr>
          <a:xfrm>
            <a:off x="822960" y="2670048"/>
            <a:ext cx="566928" cy="566928"/>
          </a:xfrm>
          <a:prstGeom prst="ellipse">
            <a:avLst/>
          </a:prstGeom>
          <a:solidFill>
            <a:srgbClr val="FFFFFF"/>
          </a:solidFill>
          <a:ln w="12700">
            <a:solidFill>
              <a:srgbClr val="FFFFFF"/>
            </a:solidFill>
            <a:prstDash val="solid"/>
          </a:ln>
        </p:spPr>
      </p:sp>
      <p:sp>
        <p:nvSpPr>
          <p:cNvPr id="7" name="Text 5"/>
          <p:cNvSpPr txBox="1"/>
          <p:nvPr/>
        </p:nvSpPr>
        <p:spPr>
          <a:xfrm>
            <a:off x="822960" y="2670048"/>
            <a:ext cx="566928" cy="566928"/>
          </a:xfrm>
          <a:prstGeom prst="rect">
            <a:avLst/>
          </a:prstGeom>
          <a:noFill/>
          <a:ln/>
        </p:spPr>
        <p:txBody>
          <a:bodyPr wrap="square" lIns="0" tIns="0" rIns="0" bIns="0" rtlCol="0" anchor="ctr"/>
          <a:lstStyle/>
          <a:p>
            <a:pPr algn="ctr" indent="0" marL="0">
              <a:buNone/>
            </a:pPr>
            <a:r>
              <a:rPr lang="en-US" sz="1800" b="1" dirty="0">
                <a:solidFill>
                  <a:srgbClr val="0B4437"/>
                </a:solidFill>
              </a:rPr>
              <a:t>2</a:t>
            </a:r>
            <a:endParaRPr lang="en-US" sz="1800" dirty="0"/>
          </a:p>
        </p:txBody>
      </p:sp>
      <p:sp>
        <p:nvSpPr>
          <p:cNvPr id="8" name="Text 6"/>
          <p:cNvSpPr txBox="1"/>
          <p:nvPr/>
        </p:nvSpPr>
        <p:spPr>
          <a:xfrm>
            <a:off x="1691640" y="2615184"/>
            <a:ext cx="9509760" cy="731520"/>
          </a:xfrm>
          <a:prstGeom prst="rect">
            <a:avLst/>
          </a:prstGeom>
          <a:noFill/>
          <a:ln/>
        </p:spPr>
        <p:txBody>
          <a:bodyPr wrap="square" lIns="0" tIns="0" rIns="0" bIns="0" rtlCol="0" anchor="ctr"/>
          <a:lstStyle/>
          <a:p>
            <a:pPr indent="0" marL="0">
              <a:buNone/>
            </a:pPr>
            <a:r>
              <a:rPr lang="en-US" sz="1600" dirty="0">
                <a:solidFill>
                  <a:srgbClr val="ECF4F0"/>
                </a:solidFill>
              </a:rPr>
              <a:t>Name </a:t>
            </a:r>
            <a:pPr indent="0" marL="0">
              <a:buNone/>
            </a:pPr>
            <a:r>
              <a:rPr lang="en-US" sz="1600" b="1" dirty="0">
                <a:solidFill>
                  <a:srgbClr val="F0C491"/>
                </a:solidFill>
              </a:rPr>
              <a:t>[person]</a:t>
            </a:r>
            <a:pPr indent="0" marL="0">
              <a:buNone/>
            </a:pPr>
            <a:r>
              <a:rPr lang="en-US" sz="1600" dirty="0">
                <a:solidFill>
                  <a:srgbClr val="ECF4F0"/>
                </a:solidFill>
              </a:rPr>
              <a:t> as internal owner, with the authority to grant the access the measurement needs</a:t>
            </a:r>
            <a:endParaRPr lang="en-US" sz="1600" dirty="0"/>
          </a:p>
        </p:txBody>
      </p:sp>
      <p:sp>
        <p:nvSpPr>
          <p:cNvPr id="9" name="Shape 7"/>
          <p:cNvSpPr/>
          <p:nvPr/>
        </p:nvSpPr>
        <p:spPr>
          <a:xfrm>
            <a:off x="822960" y="3602736"/>
            <a:ext cx="566928" cy="566928"/>
          </a:xfrm>
          <a:prstGeom prst="ellipse">
            <a:avLst/>
          </a:prstGeom>
          <a:solidFill>
            <a:srgbClr val="FFFFFF"/>
          </a:solidFill>
          <a:ln w="12700">
            <a:solidFill>
              <a:srgbClr val="FFFFFF"/>
            </a:solidFill>
            <a:prstDash val="solid"/>
          </a:ln>
        </p:spPr>
      </p:sp>
      <p:sp>
        <p:nvSpPr>
          <p:cNvPr id="10" name="Text 8"/>
          <p:cNvSpPr txBox="1"/>
          <p:nvPr/>
        </p:nvSpPr>
        <p:spPr>
          <a:xfrm>
            <a:off x="822960" y="3602736"/>
            <a:ext cx="566928" cy="566928"/>
          </a:xfrm>
          <a:prstGeom prst="rect">
            <a:avLst/>
          </a:prstGeom>
          <a:noFill/>
          <a:ln/>
        </p:spPr>
        <p:txBody>
          <a:bodyPr wrap="square" lIns="0" tIns="0" rIns="0" bIns="0" rtlCol="0" anchor="ctr"/>
          <a:lstStyle/>
          <a:p>
            <a:pPr algn="ctr" indent="0" marL="0">
              <a:buNone/>
            </a:pPr>
            <a:r>
              <a:rPr lang="en-US" sz="1800" b="1" dirty="0">
                <a:solidFill>
                  <a:srgbClr val="0B4437"/>
                </a:solidFill>
              </a:rPr>
              <a:t>3</a:t>
            </a:r>
            <a:endParaRPr lang="en-US" sz="1800" dirty="0"/>
          </a:p>
        </p:txBody>
      </p:sp>
      <p:sp>
        <p:nvSpPr>
          <p:cNvPr id="11" name="Text 9"/>
          <p:cNvSpPr txBox="1"/>
          <p:nvPr/>
        </p:nvSpPr>
        <p:spPr>
          <a:xfrm>
            <a:off x="1691640" y="3547872"/>
            <a:ext cx="9509760" cy="731520"/>
          </a:xfrm>
          <a:prstGeom prst="rect">
            <a:avLst/>
          </a:prstGeom>
          <a:noFill/>
          <a:ln/>
        </p:spPr>
        <p:txBody>
          <a:bodyPr wrap="square" lIns="0" tIns="0" rIns="0" bIns="0" rtlCol="0" anchor="ctr"/>
          <a:lstStyle/>
          <a:p>
            <a:pPr indent="0" marL="0">
              <a:buNone/>
            </a:pPr>
            <a:r>
              <a:rPr lang="en-US" sz="1600" dirty="0">
                <a:solidFill>
                  <a:srgbClr val="ECF4F0"/>
                </a:solidFill>
              </a:rPr>
              <a:t>Require that every rate, value and incident price is signed by us before any work starts</a:t>
            </a:r>
            <a:endParaRPr lang="en-US" sz="1600" dirty="0"/>
          </a:p>
        </p:txBody>
      </p:sp>
      <p:sp>
        <p:nvSpPr>
          <p:cNvPr id="12" name="Shape 10"/>
          <p:cNvSpPr/>
          <p:nvPr/>
        </p:nvSpPr>
        <p:spPr>
          <a:xfrm>
            <a:off x="822960" y="4535424"/>
            <a:ext cx="566928" cy="566928"/>
          </a:xfrm>
          <a:prstGeom prst="ellipse">
            <a:avLst/>
          </a:prstGeom>
          <a:solidFill>
            <a:srgbClr val="FFFFFF"/>
          </a:solidFill>
          <a:ln w="12700">
            <a:solidFill>
              <a:srgbClr val="FFFFFF"/>
            </a:solidFill>
            <a:prstDash val="solid"/>
          </a:ln>
        </p:spPr>
      </p:sp>
      <p:sp>
        <p:nvSpPr>
          <p:cNvPr id="13" name="Text 11"/>
          <p:cNvSpPr txBox="1"/>
          <p:nvPr/>
        </p:nvSpPr>
        <p:spPr>
          <a:xfrm>
            <a:off x="822960" y="4535424"/>
            <a:ext cx="566928" cy="566928"/>
          </a:xfrm>
          <a:prstGeom prst="rect">
            <a:avLst/>
          </a:prstGeom>
          <a:noFill/>
          <a:ln/>
        </p:spPr>
        <p:txBody>
          <a:bodyPr wrap="square" lIns="0" tIns="0" rIns="0" bIns="0" rtlCol="0" anchor="ctr"/>
          <a:lstStyle/>
          <a:p>
            <a:pPr algn="ctr" indent="0" marL="0">
              <a:buNone/>
            </a:pPr>
            <a:r>
              <a:rPr lang="en-US" sz="1800" b="1" dirty="0">
                <a:solidFill>
                  <a:srgbClr val="0B4437"/>
                </a:solidFill>
              </a:rPr>
              <a:t>4</a:t>
            </a:r>
            <a:endParaRPr lang="en-US" sz="1800" dirty="0"/>
          </a:p>
        </p:txBody>
      </p:sp>
      <p:sp>
        <p:nvSpPr>
          <p:cNvPr id="14" name="Text 12"/>
          <p:cNvSpPr txBox="1"/>
          <p:nvPr/>
        </p:nvSpPr>
        <p:spPr>
          <a:xfrm>
            <a:off x="1691640" y="4480560"/>
            <a:ext cx="9509760" cy="731520"/>
          </a:xfrm>
          <a:prstGeom prst="rect">
            <a:avLst/>
          </a:prstGeom>
          <a:noFill/>
          <a:ln/>
        </p:spPr>
        <p:txBody>
          <a:bodyPr wrap="square" lIns="0" tIns="0" rIns="0" bIns="0" rtlCol="0" anchor="ctr"/>
          <a:lstStyle/>
          <a:p>
            <a:pPr indent="0" marL="0">
              <a:buNone/>
            </a:pPr>
            <a:r>
              <a:rPr lang="en-US" sz="1600" dirty="0">
                <a:solidFill>
                  <a:srgbClr val="ECF4F0"/>
                </a:solidFill>
              </a:rPr>
              <a:t>Findings and the go/no-go decision on a term return to this board on </a:t>
            </a:r>
            <a:pPr indent="0" marL="0">
              <a:buNone/>
            </a:pPr>
            <a:r>
              <a:rPr lang="en-US" sz="1600" b="1" dirty="0">
                <a:solidFill>
                  <a:srgbClr val="F0C491"/>
                </a:solidFill>
              </a:rPr>
              <a:t>[date]</a:t>
            </a:r>
            <a:pPr indent="0" marL="0">
              <a:buNone/>
            </a:pPr>
            <a:endParaRPr lang="en-US" sz="1600" dirty="0"/>
          </a:p>
        </p:txBody>
      </p:sp>
      <p:sp>
        <p:nvSpPr>
          <p:cNvPr id="15" name="Text 13"/>
          <p:cNvSpPr txBox="1"/>
          <p:nvPr/>
        </p:nvSpPr>
        <p:spPr>
          <a:xfrm>
            <a:off x="822960" y="5715000"/>
            <a:ext cx="10424160" cy="457200"/>
          </a:xfrm>
          <a:prstGeom prst="rect">
            <a:avLst/>
          </a:prstGeom>
          <a:noFill/>
          <a:ln/>
        </p:spPr>
        <p:txBody>
          <a:bodyPr wrap="square" lIns="0" tIns="0" rIns="0" bIns="0" rtlCol="0" anchor="ctr"/>
          <a:lstStyle/>
          <a:p>
            <a:pPr indent="0" marL="0">
              <a:buNone/>
            </a:pPr>
            <a:r>
              <a:rPr lang="en-US" sz="1400" i="1" dirty="0">
                <a:solidFill>
                  <a:srgbClr val="9CCDBB"/>
                </a:solidFill>
              </a:rPr>
              <a:t>Nothing else is committed by approving this pack.</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ph idx="100" type="title" hasCustomPrompt="1"/>
          </p:nvPr>
        </p:nvSpPr>
        <p:spPr>
          <a:xfrm>
            <a:off x="548640" y="384048"/>
            <a:ext cx="11064240" cy="777240"/>
          </a:xfrm>
          <a:prstGeom prst="rect">
            <a:avLst/>
          </a:prstGeom>
          <a:noFill/>
          <a:ln/>
        </p:spPr>
        <p:txBody>
          <a:bodyPr wrap="square" lIns="0" tIns="0" rIns="0" bIns="0" rtlCol="0"/>
          <a:lstStyle/>
          <a:p>
            <a:pPr algn="l" indent="0" marL="0">
              <a:buNone/>
            </a:pPr>
            <a:r>
              <a:rPr lang="en-US" sz="3000" b="1" dirty="0">
                <a:solidFill>
                  <a:srgbClr val="1E231F"/>
                </a:solidFill>
              </a:rPr>
              <a:t>Appendix: anatomy of a Role Card</a:t>
            </a:r>
            <a:endParaRPr lang="en-US" sz="3000" dirty="0"/>
          </a:p>
        </p:txBody>
      </p:sp>
      <p:sp>
        <p:nvSpPr>
          <p:cNvPr id="3" name="Text 1"/>
          <p:cNvSpPr txBox="1"/>
          <p:nvPr/>
        </p:nvSpPr>
        <p:spPr>
          <a:xfrm>
            <a:off x="548640" y="1463040"/>
            <a:ext cx="10972800" cy="548640"/>
          </a:xfrm>
          <a:prstGeom prst="rect">
            <a:avLst/>
          </a:prstGeom>
          <a:noFill/>
          <a:ln/>
        </p:spPr>
        <p:txBody>
          <a:bodyPr wrap="square" lIns="0" tIns="0" rIns="0" bIns="0" rtlCol="0" anchor="ctr"/>
          <a:lstStyle/>
          <a:p>
            <a:pPr indent="0" marL="0">
              <a:buNone/>
            </a:pPr>
            <a:r>
              <a:rPr lang="en-US" sz="1400" dirty="0">
                <a:solidFill>
                  <a:srgbClr val="1E231F"/>
                </a:solidFill>
              </a:rPr>
              <a:t>The one-page specification every hire is proposed on, written in the language of a job spec because that is the language we can already assess, argue with and hold to account.</a:t>
            </a:r>
            <a:endParaRPr lang="en-US" sz="1400" dirty="0"/>
          </a:p>
        </p:txBody>
      </p:sp>
      <p:sp>
        <p:nvSpPr>
          <p:cNvPr id="4" name="Shape 2"/>
          <p:cNvSpPr/>
          <p:nvPr/>
        </p:nvSpPr>
        <p:spPr>
          <a:xfrm>
            <a:off x="548640" y="2240280"/>
            <a:ext cx="3520440" cy="1645920"/>
          </a:xfrm>
          <a:prstGeom prst="roundRect">
            <a:avLst>
              <a:gd name="adj" fmla="val 4444"/>
            </a:avLst>
          </a:prstGeom>
          <a:solidFill>
            <a:srgbClr val="FFFFFF"/>
          </a:solidFill>
          <a:ln w="9525">
            <a:solidFill>
              <a:srgbClr val="C9D4CE"/>
            </a:solidFill>
            <a:prstDash val="solid"/>
          </a:ln>
        </p:spPr>
      </p:sp>
      <p:sp>
        <p:nvSpPr>
          <p:cNvPr id="5" name="Text 3"/>
          <p:cNvSpPr txBox="1"/>
          <p:nvPr/>
        </p:nvSpPr>
        <p:spPr>
          <a:xfrm>
            <a:off x="804672" y="24231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KNOWLEDGE</a:t>
            </a:r>
            <a:endParaRPr lang="en-US" sz="1100" dirty="0"/>
          </a:p>
        </p:txBody>
      </p:sp>
      <p:sp>
        <p:nvSpPr>
          <p:cNvPr id="6" name="Text 4"/>
          <p:cNvSpPr txBox="1"/>
          <p:nvPr/>
        </p:nvSpPr>
        <p:spPr>
          <a:xfrm>
            <a:off x="804672" y="27706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What it knows: our terms, our thresholds, our voice. From our vault, not a model's general recollection.</a:t>
            </a:r>
            <a:endParaRPr lang="en-US" sz="1150" dirty="0"/>
          </a:p>
        </p:txBody>
      </p:sp>
      <p:sp>
        <p:nvSpPr>
          <p:cNvPr id="7" name="Shape 5"/>
          <p:cNvSpPr/>
          <p:nvPr/>
        </p:nvSpPr>
        <p:spPr>
          <a:xfrm>
            <a:off x="4315968" y="2240280"/>
            <a:ext cx="3520440" cy="1645920"/>
          </a:xfrm>
          <a:prstGeom prst="roundRect">
            <a:avLst>
              <a:gd name="adj" fmla="val 4444"/>
            </a:avLst>
          </a:prstGeom>
          <a:solidFill>
            <a:srgbClr val="EFF5F2"/>
          </a:solidFill>
          <a:ln w="9525">
            <a:solidFill>
              <a:srgbClr val="C9D4CE"/>
            </a:solidFill>
            <a:prstDash val="solid"/>
          </a:ln>
        </p:spPr>
      </p:sp>
      <p:sp>
        <p:nvSpPr>
          <p:cNvPr id="8" name="Text 6"/>
          <p:cNvSpPr txBox="1"/>
          <p:nvPr/>
        </p:nvSpPr>
        <p:spPr>
          <a:xfrm>
            <a:off x="4572000" y="24231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SKILLS</a:t>
            </a:r>
            <a:endParaRPr lang="en-US" sz="1100" dirty="0"/>
          </a:p>
        </p:txBody>
      </p:sp>
      <p:sp>
        <p:nvSpPr>
          <p:cNvPr id="9" name="Text 7"/>
          <p:cNvSpPr txBox="1"/>
          <p:nvPr/>
        </p:nvSpPr>
        <p:spPr>
          <a:xfrm>
            <a:off x="4572000" y="27706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What it can do, written as tasks a manager would recognise and can check.</a:t>
            </a:r>
            <a:endParaRPr lang="en-US" sz="1150" dirty="0"/>
          </a:p>
        </p:txBody>
      </p:sp>
      <p:sp>
        <p:nvSpPr>
          <p:cNvPr id="10" name="Shape 8"/>
          <p:cNvSpPr/>
          <p:nvPr/>
        </p:nvSpPr>
        <p:spPr>
          <a:xfrm>
            <a:off x="8083296" y="2240280"/>
            <a:ext cx="3520440" cy="1645920"/>
          </a:xfrm>
          <a:prstGeom prst="roundRect">
            <a:avLst>
              <a:gd name="adj" fmla="val 4444"/>
            </a:avLst>
          </a:prstGeom>
          <a:solidFill>
            <a:srgbClr val="FFFFFF"/>
          </a:solidFill>
          <a:ln w="9525">
            <a:solidFill>
              <a:srgbClr val="C9D4CE"/>
            </a:solidFill>
            <a:prstDash val="solid"/>
          </a:ln>
        </p:spPr>
      </p:sp>
      <p:sp>
        <p:nvSpPr>
          <p:cNvPr id="11" name="Text 9"/>
          <p:cNvSpPr txBox="1"/>
          <p:nvPr/>
        </p:nvSpPr>
        <p:spPr>
          <a:xfrm>
            <a:off x="8339328" y="24231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BEHAVIOURS</a:t>
            </a:r>
            <a:endParaRPr lang="en-US" sz="1100" dirty="0"/>
          </a:p>
        </p:txBody>
      </p:sp>
      <p:sp>
        <p:nvSpPr>
          <p:cNvPr id="12" name="Text 10"/>
          <p:cNvSpPr txBox="1"/>
          <p:nvPr/>
        </p:nvSpPr>
        <p:spPr>
          <a:xfrm>
            <a:off x="8339328" y="27706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How it conducts itself when the work is ambiguous: ask and wait, never guess.</a:t>
            </a:r>
            <a:endParaRPr lang="en-US" sz="1150" dirty="0"/>
          </a:p>
        </p:txBody>
      </p:sp>
      <p:sp>
        <p:nvSpPr>
          <p:cNvPr id="13" name="Shape 11"/>
          <p:cNvSpPr/>
          <p:nvPr/>
        </p:nvSpPr>
        <p:spPr>
          <a:xfrm>
            <a:off x="548640" y="4069080"/>
            <a:ext cx="3520440" cy="1645920"/>
          </a:xfrm>
          <a:prstGeom prst="roundRect">
            <a:avLst>
              <a:gd name="adj" fmla="val 4444"/>
            </a:avLst>
          </a:prstGeom>
          <a:solidFill>
            <a:srgbClr val="EFF5F2"/>
          </a:solidFill>
          <a:ln w="9525">
            <a:solidFill>
              <a:srgbClr val="C9D4CE"/>
            </a:solidFill>
            <a:prstDash val="solid"/>
          </a:ln>
        </p:spPr>
      </p:sp>
      <p:sp>
        <p:nvSpPr>
          <p:cNvPr id="14" name="Text 12"/>
          <p:cNvSpPr txBox="1"/>
          <p:nvPr/>
        </p:nvSpPr>
        <p:spPr>
          <a:xfrm>
            <a:off x="804672" y="42519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TOOLS</a:t>
            </a:r>
            <a:endParaRPr lang="en-US" sz="1100" dirty="0"/>
          </a:p>
        </p:txBody>
      </p:sp>
      <p:sp>
        <p:nvSpPr>
          <p:cNvPr id="15" name="Text 13"/>
          <p:cNvSpPr txBox="1"/>
          <p:nvPr/>
        </p:nvSpPr>
        <p:spPr>
          <a:xfrm>
            <a:off x="804672" y="45994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What it is permitted to use, and nothing beyond that. No payroll, no banking, nothing out of scope.</a:t>
            </a:r>
            <a:endParaRPr lang="en-US" sz="1150" dirty="0"/>
          </a:p>
        </p:txBody>
      </p:sp>
      <p:sp>
        <p:nvSpPr>
          <p:cNvPr id="16" name="Shape 14"/>
          <p:cNvSpPr/>
          <p:nvPr/>
        </p:nvSpPr>
        <p:spPr>
          <a:xfrm>
            <a:off x="4315968" y="4069080"/>
            <a:ext cx="3520440" cy="1645920"/>
          </a:xfrm>
          <a:prstGeom prst="roundRect">
            <a:avLst>
              <a:gd name="adj" fmla="val 4444"/>
            </a:avLst>
          </a:prstGeom>
          <a:solidFill>
            <a:srgbClr val="FFFFFF"/>
          </a:solidFill>
          <a:ln w="9525">
            <a:solidFill>
              <a:srgbClr val="C9D4CE"/>
            </a:solidFill>
            <a:prstDash val="solid"/>
          </a:ln>
        </p:spPr>
      </p:sp>
      <p:sp>
        <p:nvSpPr>
          <p:cNvPr id="17" name="Text 15"/>
          <p:cNvSpPr txBox="1"/>
          <p:nvPr/>
        </p:nvSpPr>
        <p:spPr>
          <a:xfrm>
            <a:off x="4572000" y="42519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AUTHORITY</a:t>
            </a:r>
            <a:endParaRPr lang="en-US" sz="1100" dirty="0"/>
          </a:p>
        </p:txBody>
      </p:sp>
      <p:sp>
        <p:nvSpPr>
          <p:cNvPr id="18" name="Text 16"/>
          <p:cNvSpPr txBox="1"/>
          <p:nvPr/>
        </p:nvSpPr>
        <p:spPr>
          <a:xfrm>
            <a:off x="4572000" y="45994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How far it can go before it must ask: thresholds for acting alone, the queue for everything else, and the never-lines.</a:t>
            </a:r>
            <a:endParaRPr lang="en-US" sz="1150" dirty="0"/>
          </a:p>
        </p:txBody>
      </p:sp>
      <p:sp>
        <p:nvSpPr>
          <p:cNvPr id="19" name="Shape 17"/>
          <p:cNvSpPr/>
          <p:nvPr/>
        </p:nvSpPr>
        <p:spPr>
          <a:xfrm>
            <a:off x="8083296" y="4069080"/>
            <a:ext cx="3520440" cy="1645920"/>
          </a:xfrm>
          <a:prstGeom prst="roundRect">
            <a:avLst>
              <a:gd name="adj" fmla="val 4444"/>
            </a:avLst>
          </a:prstGeom>
          <a:solidFill>
            <a:srgbClr val="EFF5F2"/>
          </a:solidFill>
          <a:ln w="9525">
            <a:solidFill>
              <a:srgbClr val="C9D4CE"/>
            </a:solidFill>
            <a:prstDash val="solid"/>
          </a:ln>
        </p:spPr>
      </p:sp>
      <p:sp>
        <p:nvSpPr>
          <p:cNvPr id="20" name="Text 18"/>
          <p:cNvSpPr txBox="1"/>
          <p:nvPr/>
        </p:nvSpPr>
        <p:spPr>
          <a:xfrm>
            <a:off x="8339328" y="4251960"/>
            <a:ext cx="3017520" cy="320040"/>
          </a:xfrm>
          <a:prstGeom prst="rect">
            <a:avLst/>
          </a:prstGeom>
          <a:noFill/>
          <a:ln/>
        </p:spPr>
        <p:txBody>
          <a:bodyPr wrap="square" lIns="0" tIns="0" rIns="0" bIns="0" rtlCol="0" anchor="ctr"/>
          <a:lstStyle/>
          <a:p>
            <a:pPr indent="0" marL="0">
              <a:buNone/>
            </a:pPr>
            <a:r>
              <a:rPr lang="en-US" sz="1100" b="1" spc="150" kern="0" dirty="0">
                <a:solidFill>
                  <a:srgbClr val="0E5D49"/>
                </a:solidFill>
              </a:rPr>
              <a:t>CO-FACTORS</a:t>
            </a:r>
            <a:endParaRPr lang="en-US" sz="1100" dirty="0"/>
          </a:p>
        </p:txBody>
      </p:sp>
      <p:sp>
        <p:nvSpPr>
          <p:cNvPr id="21" name="Text 19"/>
          <p:cNvSpPr txBox="1"/>
          <p:nvPr/>
        </p:nvSpPr>
        <p:spPr>
          <a:xfrm>
            <a:off x="8339328" y="4599432"/>
            <a:ext cx="3017520" cy="1005840"/>
          </a:xfrm>
          <a:prstGeom prst="rect">
            <a:avLst/>
          </a:prstGeom>
          <a:noFill/>
          <a:ln/>
        </p:spPr>
        <p:txBody>
          <a:bodyPr wrap="square" lIns="0" tIns="0" rIns="0" bIns="0" rtlCol="0" anchor="ctr"/>
          <a:lstStyle/>
          <a:p>
            <a:pPr indent="0" marL="0">
              <a:buNone/>
            </a:pPr>
            <a:r>
              <a:rPr lang="en-US" sz="1150" dirty="0">
                <a:solidFill>
                  <a:srgbClr val="1E231F"/>
                </a:solidFill>
              </a:rPr>
              <a:t>What it needs from us for the role to work at all, stated up front, so failure cannot be quiet.</a:t>
            </a:r>
            <a:endParaRPr lang="en-US" sz="1150" dirty="0"/>
          </a:p>
        </p:txBody>
      </p:sp>
      <p:sp>
        <p:nvSpPr>
          <p:cNvPr id="22" name="Text 20"/>
          <p:cNvSpPr txBox="1"/>
          <p:nvPr/>
        </p:nvSpPr>
        <p:spPr>
          <a:xfrm>
            <a:off x="548640" y="5989320"/>
            <a:ext cx="10972800" cy="365760"/>
          </a:xfrm>
          <a:prstGeom prst="rect">
            <a:avLst/>
          </a:prstGeom>
          <a:noFill/>
          <a:ln/>
        </p:spPr>
        <p:txBody>
          <a:bodyPr wrap="square" lIns="0" tIns="0" rIns="0" bIns="0" rtlCol="0" anchor="ctr"/>
          <a:lstStyle/>
          <a:p>
            <a:pPr indent="0" marL="0">
              <a:buNone/>
            </a:pPr>
            <a:r>
              <a:rPr lang="en-US" sz="1150" b="1" dirty="0">
                <a:solidFill>
                  <a:srgbClr val="0E5D49"/>
                </a:solidFill>
              </a:rPr>
              <a:t>Published role cards, the savings method and current pricing: grabs.ai  ·  Strategy and analysis: tcel.com</a:t>
            </a:r>
            <a:endParaRPr lang="en-US" sz="1150" dirty="0"/>
          </a:p>
        </p:txBody>
      </p:sp>
      <p:sp>
        <p:nvSpPr>
          <p:cNvPr id="25" name="Slide Number Placeholder 0"/>
          <p:cNvSpPr>
            <a:spLocks noGrp="1"/>
          </p:cNvSpPr>
          <p:nvPr>
            <p:ph type="sldNum" sz="quarter" idx="4294967295"/>
          </p:nvPr>
        </p:nvSpPr>
        <p:spPr>
          <a:xfrm>
            <a:off x="11475720" y="6473952"/>
            <a:ext cx="54864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50564F"/>
                </a:solidFill>
              </a:defRPr>
            </a:lvl1pPr>
          </a:lstStyle>
          <a:p>
            <a:pPr algn="l"/>
            <a:fld id="{F7021451-1387-4CA6-816F-3879F97B5CBC}" type="slidenum">
              <a:rPr b="0" lang="en-US"/>
              <a:t>15</a:t>
            </a:fld>
            <a:endParaRPr lang="en-US"/>
          </a:p>
        </p:txBody>
      </p:sp>
    </p:spTree>
  </p:cSld>
  <p:clrMapOvr>
    <a:masterClrMapping/>
  </p:clrMapOvr>
</p:sld>
</file>

<file path=ppt/theme/theme1.xml><?xml version="1.0" encoding="utf-8"?>
<a:theme xmlns:a="http://schemas.openxmlformats.org/drawingml/2006/main" name="GRABS board pack">
  <a:themeElements>
    <a:clrScheme name="GRABS board pack">
      <a:dk1>
        <a:srgbClr val="1E231F"/>
      </a:dk1>
      <a:lt1>
        <a:srgbClr val="FFFFFF"/>
      </a:lt1>
      <a:dk2>
        <a:srgbClr val="0E5D49"/>
      </a:dk2>
      <a:lt2>
        <a:srgbClr val="EFF5F2"/>
      </a:lt2>
      <a:accent1>
        <a:srgbClr val="0E5D49"/>
      </a:accent1>
      <a:accent2>
        <a:srgbClr val="108A5C"/>
      </a:accent2>
      <a:accent3>
        <a:srgbClr val="A85709"/>
      </a:accent3>
      <a:accent4>
        <a:srgbClr val="7D3CA3"/>
      </a:accent4>
      <a:accent5>
        <a:srgbClr val="50564F"/>
      </a:accent5>
      <a:accent6>
        <a:srgbClr val="C9D4CE"/>
      </a:accent6>
      <a:hlink>
        <a:srgbClr val="0E5D49"/>
      </a:hlink>
      <a:folHlink>
        <a:srgbClr val="0B4437"/>
      </a:folHlink>
    </a:clrScheme>
    <a:fontScheme name="GRABS board pack">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Bringing AI into the business as staff, not software</dc:title>
  <dc:subject>PptxGenJS Presentation</dc:subject>
  <dc:creator>Prepared with material from GRABS (grabs.ai)</dc:creator>
  <cp:lastModifiedBy>Prepared with material from GRABS (grabs.ai)</cp:lastModifiedBy>
  <cp:revision>1</cp:revision>
  <dcterms:created xsi:type="dcterms:W3CDTF">2026-10-12T10:37:13Z</dcterms:created>
  <dcterms:modified xsi:type="dcterms:W3CDTF">2026-10-12T10:37:13Z</dcterms:modified>
</cp:coreProperties>
</file>